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32"/>
  </p:notesMasterIdLst>
  <p:sldIdLst>
    <p:sldId id="785" r:id="rId2"/>
    <p:sldId id="786" r:id="rId3"/>
    <p:sldId id="787" r:id="rId4"/>
    <p:sldId id="808" r:id="rId5"/>
    <p:sldId id="809" r:id="rId6"/>
    <p:sldId id="810" r:id="rId7"/>
    <p:sldId id="811" r:id="rId8"/>
    <p:sldId id="807" r:id="rId9"/>
    <p:sldId id="812" r:id="rId10"/>
    <p:sldId id="813" r:id="rId11"/>
    <p:sldId id="814" r:id="rId12"/>
    <p:sldId id="815" r:id="rId13"/>
    <p:sldId id="816" r:id="rId14"/>
    <p:sldId id="817" r:id="rId15"/>
    <p:sldId id="818" r:id="rId16"/>
    <p:sldId id="820" r:id="rId17"/>
    <p:sldId id="821" r:id="rId18"/>
    <p:sldId id="823" r:id="rId19"/>
    <p:sldId id="822" r:id="rId20"/>
    <p:sldId id="824" r:id="rId21"/>
    <p:sldId id="825" r:id="rId22"/>
    <p:sldId id="826" r:id="rId23"/>
    <p:sldId id="827" r:id="rId24"/>
    <p:sldId id="828" r:id="rId25"/>
    <p:sldId id="829" r:id="rId26"/>
    <p:sldId id="830" r:id="rId27"/>
    <p:sldId id="831" r:id="rId28"/>
    <p:sldId id="832" r:id="rId29"/>
    <p:sldId id="834" r:id="rId30"/>
    <p:sldId id="835"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99D1"/>
    <a:srgbClr val="3076A4"/>
    <a:srgbClr val="00668B"/>
    <a:srgbClr val="041B30"/>
    <a:srgbClr val="7BD2F0"/>
    <a:srgbClr val="0077A3"/>
    <a:srgbClr val="FFFFFF"/>
    <a:srgbClr val="00ABE9"/>
    <a:srgbClr val="0088BA"/>
    <a:srgbClr val="3F8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40" autoAdjust="0"/>
    <p:restoredTop sz="92989" autoAdjust="0"/>
  </p:normalViewPr>
  <p:slideViewPr>
    <p:cSldViewPr snapToGrid="0" snapToObjects="1">
      <p:cViewPr varScale="1">
        <p:scale>
          <a:sx n="89" d="100"/>
          <a:sy n="89" d="100"/>
        </p:scale>
        <p:origin x="456" y="78"/>
      </p:cViewPr>
      <p:guideLst/>
    </p:cSldViewPr>
  </p:slideViewPr>
  <p:notesTextViewPr>
    <p:cViewPr>
      <p:scale>
        <a:sx n="1" d="1"/>
        <a:sy n="1" d="1"/>
      </p:scale>
      <p:origin x="0" y="0"/>
    </p:cViewPr>
  </p:notesTextViewPr>
  <p:sorterViewPr>
    <p:cViewPr>
      <p:scale>
        <a:sx n="134" d="100"/>
        <a:sy n="13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60" name="Shape 4860"/>
          <p:cNvSpPr>
            <a:spLocks noGrp="1" noRot="1" noChangeAspect="1"/>
          </p:cNvSpPr>
          <p:nvPr>
            <p:ph type="sldImg"/>
          </p:nvPr>
        </p:nvSpPr>
        <p:spPr>
          <a:xfrm>
            <a:off x="381000" y="685800"/>
            <a:ext cx="6096000" cy="3429000"/>
          </a:xfrm>
          <a:prstGeom prst="rect">
            <a:avLst/>
          </a:prstGeom>
        </p:spPr>
        <p:txBody>
          <a:bodyPr/>
          <a:lstStyle/>
          <a:p>
            <a:endParaRPr/>
          </a:p>
        </p:txBody>
      </p:sp>
      <p:sp>
        <p:nvSpPr>
          <p:cNvPr id="4861" name="Shape 486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14262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49422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71321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4573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36382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38304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99891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55760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47800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58779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0948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01049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36023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02561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36688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31172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81562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37181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80205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37113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23970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44377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69254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74842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92922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90018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321677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86722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699184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96816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816802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3542653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963269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Full Page Image Slide">
    <p:spTree>
      <p:nvGrpSpPr>
        <p:cNvPr id="1" name=""/>
        <p:cNvGrpSpPr/>
        <p:nvPr/>
      </p:nvGrpSpPr>
      <p:grpSpPr>
        <a:xfrm>
          <a:off x="0" y="0"/>
          <a:ext cx="0" cy="0"/>
          <a:chOff x="0" y="0"/>
          <a:chExt cx="0" cy="0"/>
        </a:xfrm>
      </p:grpSpPr>
      <p:sp>
        <p:nvSpPr>
          <p:cNvPr id="59" name="Shape 59"/>
          <p:cNvSpPr>
            <a:spLocks noGrp="1"/>
          </p:cNvSpPr>
          <p:nvPr>
            <p:ph type="pic" idx="13"/>
          </p:nvPr>
        </p:nvSpPr>
        <p:spPr>
          <a:xfrm>
            <a:off x="0" y="0"/>
            <a:ext cx="9144000" cy="5143500"/>
          </a:xfrm>
          <a:prstGeom prst="rect">
            <a:avLst/>
          </a:prstGeom>
        </p:spPr>
        <p:txBody>
          <a:bodyPr lIns="91439" tIns="45719" rIns="91439" bIns="45719" anchor="t">
            <a:noAutofit/>
          </a:bodyPr>
          <a:lstStyle>
            <a:lvl1pPr>
              <a:defRPr sz="1000"/>
            </a:lvl1pPr>
          </a:lstStyle>
          <a:p>
            <a:endParaRPr/>
          </a:p>
        </p:txBody>
      </p:sp>
      <p:sp>
        <p:nvSpPr>
          <p:cNvPr id="60" name="Shape 6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8436141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pp Screen">
    <p:spTree>
      <p:nvGrpSpPr>
        <p:cNvPr id="1" name=""/>
        <p:cNvGrpSpPr/>
        <p:nvPr/>
      </p:nvGrpSpPr>
      <p:grpSpPr>
        <a:xfrm>
          <a:off x="0" y="0"/>
          <a:ext cx="0" cy="0"/>
          <a:chOff x="0" y="0"/>
          <a:chExt cx="0" cy="0"/>
        </a:xfrm>
      </p:grpSpPr>
      <p:sp>
        <p:nvSpPr>
          <p:cNvPr id="2394" name="Shape 2394"/>
          <p:cNvSpPr>
            <a:spLocks noGrp="1"/>
          </p:cNvSpPr>
          <p:nvPr>
            <p:ph type="sldNum" sz="quarter" idx="2"/>
          </p:nvPr>
        </p:nvSpPr>
        <p:spPr>
          <a:xfrm>
            <a:off x="8079316" y="387787"/>
            <a:ext cx="216405" cy="218137"/>
          </a:xfrm>
          <a:prstGeom prst="rect">
            <a:avLst/>
          </a:prstGeom>
        </p:spPr>
        <p:txBody>
          <a:bodyPr anchor="ctr"/>
          <a:lstStyle>
            <a:lvl1pPr>
              <a:defRPr sz="751">
                <a:solidFill>
                  <a:srgbClr val="4C6077"/>
                </a:solidFill>
                <a:latin typeface="Geomanist Regular"/>
                <a:ea typeface="Geomanist Regular"/>
                <a:cs typeface="Geomanist Regular"/>
                <a:sym typeface="Geomanist Regular"/>
              </a:defRPr>
            </a:lvl1pPr>
          </a:lstStyle>
          <a:p>
            <a:fld id="{86CB4B4D-7CA3-9044-876B-883B54F8677D}" type="slidenum">
              <a:t>‹#›</a:t>
            </a:fld>
            <a:endParaRPr/>
          </a:p>
        </p:txBody>
      </p:sp>
      <p:sp>
        <p:nvSpPr>
          <p:cNvPr id="2395" name="Shape 2395"/>
          <p:cNvSpPr/>
          <p:nvPr/>
        </p:nvSpPr>
        <p:spPr>
          <a:xfrm>
            <a:off x="8076268" y="385607"/>
            <a:ext cx="222496" cy="222496"/>
          </a:xfrm>
          <a:prstGeom prst="ellipse">
            <a:avLst/>
          </a:prstGeom>
          <a:ln w="12700">
            <a:solidFill>
              <a:srgbClr val="4C6077"/>
            </a:solidFill>
            <a:miter lim="400000"/>
          </a:ln>
        </p:spPr>
        <p:txBody>
          <a:bodyPr lIns="19051" tIns="19051" rIns="19051" bIns="19051" anchor="ctr"/>
          <a:lstStyle/>
          <a:p>
            <a:pPr>
              <a:defRPr sz="3200"/>
            </a:pPr>
            <a:endParaRPr sz="1200"/>
          </a:p>
        </p:txBody>
      </p:sp>
      <p:grpSp>
        <p:nvGrpSpPr>
          <p:cNvPr id="2398" name="Group 2398">
            <a:hlinkClick r:id="" action="ppaction://hlinkshowjump?jump=nextslide"/>
          </p:cNvPr>
          <p:cNvGrpSpPr/>
          <p:nvPr/>
        </p:nvGrpSpPr>
        <p:grpSpPr>
          <a:xfrm>
            <a:off x="8353456" y="385607"/>
            <a:ext cx="222496" cy="222496"/>
            <a:chOff x="0" y="0"/>
            <a:chExt cx="593321" cy="593321"/>
          </a:xfrm>
        </p:grpSpPr>
        <p:sp>
          <p:nvSpPr>
            <p:cNvPr id="2396" name="Shape 2396"/>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defRPr sz="3200"/>
              </a:pPr>
              <a:endParaRPr sz="1200"/>
            </a:p>
          </p:txBody>
        </p:sp>
        <p:sp>
          <p:nvSpPr>
            <p:cNvPr id="2397" name="Shape 2397"/>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defRPr sz="3200"/>
              </a:pPr>
              <a:endParaRPr sz="1200"/>
            </a:p>
          </p:txBody>
        </p:sp>
      </p:grpSp>
      <p:grpSp>
        <p:nvGrpSpPr>
          <p:cNvPr id="2401" name="Group 2401">
            <a:hlinkClick r:id="" action="ppaction://hlinkshowjump?jump=previousslide"/>
          </p:cNvPr>
          <p:cNvGrpSpPr/>
          <p:nvPr/>
        </p:nvGrpSpPr>
        <p:grpSpPr>
          <a:xfrm>
            <a:off x="7799081" y="385607"/>
            <a:ext cx="222496" cy="222496"/>
            <a:chOff x="0" y="0"/>
            <a:chExt cx="593321" cy="593321"/>
          </a:xfrm>
        </p:grpSpPr>
        <p:sp>
          <p:nvSpPr>
            <p:cNvPr id="2399" name="Shape 2399"/>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defRPr sz="3200"/>
              </a:pPr>
              <a:endParaRPr sz="1200"/>
            </a:p>
          </p:txBody>
        </p:sp>
        <p:sp>
          <p:nvSpPr>
            <p:cNvPr id="2400" name="Shape 2400"/>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defRPr sz="3200"/>
              </a:pPr>
              <a:endParaRPr sz="1200"/>
            </a:p>
          </p:txBody>
        </p:sp>
      </p:grpSp>
      <p:sp>
        <p:nvSpPr>
          <p:cNvPr id="2404" name="Shape 2404"/>
          <p:cNvSpPr/>
          <p:nvPr/>
        </p:nvSpPr>
        <p:spPr>
          <a:xfrm>
            <a:off x="483218" y="663542"/>
            <a:ext cx="8087452" cy="0"/>
          </a:xfrm>
          <a:prstGeom prst="line">
            <a:avLst/>
          </a:prstGeom>
          <a:ln w="12700">
            <a:solidFill>
              <a:srgbClr val="A9AFBA"/>
            </a:solidFill>
            <a:miter lim="400000"/>
          </a:ln>
        </p:spPr>
        <p:txBody>
          <a:bodyPr lIns="19051" tIns="19051" rIns="19051" bIns="19051" anchor="ctr"/>
          <a:lstStyle/>
          <a:p>
            <a:pPr>
              <a:defRPr sz="3200"/>
            </a:pPr>
            <a:endParaRPr sz="1200"/>
          </a:p>
        </p:txBody>
      </p:sp>
      <p:sp>
        <p:nvSpPr>
          <p:cNvPr id="2405" name="Shape 2405"/>
          <p:cNvSpPr>
            <a:spLocks noGrp="1"/>
          </p:cNvSpPr>
          <p:nvPr>
            <p:ph type="title"/>
          </p:nvPr>
        </p:nvSpPr>
        <p:spPr>
          <a:xfrm>
            <a:off x="456754" y="410770"/>
            <a:ext cx="7239017" cy="272757"/>
          </a:xfrm>
          <a:prstGeom prst="rect">
            <a:avLst/>
          </a:prstGeom>
        </p:spPr>
        <p:txBody>
          <a:bodyPr anchor="t"/>
          <a:lstStyle>
            <a:lvl1pPr algn="l">
              <a:defRPr sz="1313" cap="all">
                <a:solidFill>
                  <a:srgbClr val="A9AFBA"/>
                </a:solidFill>
                <a:latin typeface="Geomanist Bold"/>
                <a:ea typeface="Geomanist Bold"/>
                <a:cs typeface="Geomanist Bold"/>
                <a:sym typeface="Geomanist Bold"/>
              </a:defRPr>
            </a:lvl1pPr>
          </a:lstStyle>
          <a:p>
            <a:r>
              <a:t>Title Text</a:t>
            </a:r>
          </a:p>
        </p:txBody>
      </p:sp>
      <p:sp>
        <p:nvSpPr>
          <p:cNvPr id="2406" name="Shape 2406"/>
          <p:cNvSpPr>
            <a:spLocks noGrp="1"/>
          </p:cNvSpPr>
          <p:nvPr>
            <p:ph type="pic" sz="quarter" idx="14"/>
          </p:nvPr>
        </p:nvSpPr>
        <p:spPr>
          <a:xfrm>
            <a:off x="478965" y="1079541"/>
            <a:ext cx="1899729" cy="3303948"/>
          </a:xfrm>
          <a:prstGeom prst="rect">
            <a:avLst/>
          </a:prstGeom>
          <a:effectLst>
            <a:outerShdw blurRad="76200" dist="224999" dir="7302716" rotWithShape="0">
              <a:srgbClr val="000000">
                <a:alpha val="17313"/>
              </a:srgbClr>
            </a:outerShdw>
          </a:effectLst>
        </p:spPr>
        <p:txBody>
          <a:bodyPr lIns="91439" tIns="45719" rIns="91439" bIns="45719" anchor="t">
            <a:noAutofit/>
          </a:bodyPr>
          <a:lstStyle>
            <a:lvl1pPr>
              <a:defRPr sz="1000"/>
            </a:lvl1pPr>
          </a:lstStyle>
          <a:p>
            <a:endParaRPr/>
          </a:p>
        </p:txBody>
      </p:sp>
      <p:grpSp>
        <p:nvGrpSpPr>
          <p:cNvPr id="2409" name="Group 2409"/>
          <p:cNvGrpSpPr/>
          <p:nvPr/>
        </p:nvGrpSpPr>
        <p:grpSpPr>
          <a:xfrm>
            <a:off x="478965" y="1080111"/>
            <a:ext cx="1899729" cy="3303395"/>
            <a:chOff x="0" y="0"/>
            <a:chExt cx="5065942" cy="8809051"/>
          </a:xfrm>
        </p:grpSpPr>
        <p:sp>
          <p:nvSpPr>
            <p:cNvPr id="2407" name="Shape 2407"/>
            <p:cNvSpPr/>
            <p:nvPr/>
          </p:nvSpPr>
          <p:spPr>
            <a:xfrm>
              <a:off x="0" y="0"/>
              <a:ext cx="171902" cy="88090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74"/>
                  </a:lnTo>
                  <a:lnTo>
                    <a:pt x="0" y="21600"/>
                  </a:lnTo>
                  <a:lnTo>
                    <a:pt x="46" y="21600"/>
                  </a:lnTo>
                  <a:lnTo>
                    <a:pt x="21600" y="20868"/>
                  </a:lnTo>
                  <a:lnTo>
                    <a:pt x="21600" y="0"/>
                  </a:lnTo>
                  <a:close/>
                </a:path>
              </a:pathLst>
            </a:custGeom>
            <a:solidFill>
              <a:srgbClr val="000000">
                <a:alpha val="15000"/>
              </a:srgbClr>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sz="1200"/>
            </a:p>
          </p:txBody>
        </p:sp>
        <p:sp>
          <p:nvSpPr>
            <p:cNvPr id="2408" name="Shape 2408"/>
            <p:cNvSpPr/>
            <p:nvPr/>
          </p:nvSpPr>
          <p:spPr>
            <a:xfrm>
              <a:off x="368" y="8510620"/>
              <a:ext cx="5065575" cy="298432"/>
            </a:xfrm>
            <a:custGeom>
              <a:avLst/>
              <a:gdLst/>
              <a:ahLst/>
              <a:cxnLst>
                <a:cxn ang="0">
                  <a:pos x="wd2" y="hd2"/>
                </a:cxn>
                <a:cxn ang="5400000">
                  <a:pos x="wd2" y="hd2"/>
                </a:cxn>
                <a:cxn ang="10800000">
                  <a:pos x="wd2" y="hd2"/>
                </a:cxn>
                <a:cxn ang="16200000">
                  <a:pos x="wd2" y="hd2"/>
                </a:cxn>
              </a:cxnLst>
              <a:rect l="0" t="0" r="r" b="b"/>
              <a:pathLst>
                <a:path w="21600" h="21600" extrusionOk="0">
                  <a:moveTo>
                    <a:pt x="731" y="0"/>
                  </a:moveTo>
                  <a:lnTo>
                    <a:pt x="0" y="21600"/>
                  </a:lnTo>
                  <a:lnTo>
                    <a:pt x="21189" y="21600"/>
                  </a:lnTo>
                  <a:lnTo>
                    <a:pt x="21600" y="11694"/>
                  </a:lnTo>
                  <a:lnTo>
                    <a:pt x="21600" y="11561"/>
                  </a:lnTo>
                  <a:lnTo>
                    <a:pt x="731" y="11561"/>
                  </a:lnTo>
                  <a:lnTo>
                    <a:pt x="731" y="0"/>
                  </a:lnTo>
                  <a:close/>
                </a:path>
              </a:pathLst>
            </a:custGeom>
            <a:solidFill>
              <a:srgbClr val="000000">
                <a:alpha val="20000"/>
              </a:srgbClr>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sz="1200"/>
            </a:p>
          </p:txBody>
        </p:sp>
      </p:grpSp>
      <p:sp>
        <p:nvSpPr>
          <p:cNvPr id="18" name="Shape 126"/>
          <p:cNvSpPr/>
          <p:nvPr userDrawn="1"/>
        </p:nvSpPr>
        <p:spPr>
          <a:xfrm>
            <a:off x="8540322" y="4790180"/>
            <a:ext cx="38538" cy="154019"/>
          </a:xfrm>
          <a:prstGeom prst="rect">
            <a:avLst/>
          </a:prstGeom>
          <a:ln w="12700">
            <a:miter lim="400000"/>
          </a:ln>
          <a:extLst>
            <a:ext uri="{C572A759-6A51-4108-AA02-DFA0A04FC94B}">
              <ma14:wrappingTextBoxFlag xmlns="" xmlns:ma14="http://schemas.microsoft.com/office/mac/drawingml/2011/main" val="1"/>
            </a:ext>
          </a:extLst>
        </p:spPr>
        <p:txBody>
          <a:bodyPr wrap="none" lIns="19051" tIns="19051" rIns="19051" bIns="19051" anchor="ctr">
            <a:spAutoFit/>
          </a:bodyPr>
          <a:lstStyle/>
          <a:p>
            <a:pPr algn="r">
              <a:defRPr sz="2000">
                <a:solidFill>
                  <a:srgbClr val="4C6077"/>
                </a:solidFill>
                <a:latin typeface="Geomanist Light"/>
                <a:ea typeface="Geomanist Light"/>
                <a:cs typeface="Geomanist Light"/>
                <a:sym typeface="Geomanist Light"/>
              </a:defRPr>
            </a:pPr>
            <a:endParaRPr sz="751" dirty="0">
              <a:latin typeface="Geomanist Regular"/>
              <a:ea typeface="Geomanist Regular"/>
              <a:cs typeface="Geomanist Regular"/>
              <a:sym typeface="Geomanist Regular"/>
            </a:endParaRPr>
          </a:p>
        </p:txBody>
      </p:sp>
      <p:pic>
        <p:nvPicPr>
          <p:cNvPr id="19" name="03_For-Footer_Small.png"/>
          <p:cNvPicPr>
            <a:picLocks noChangeAspect="1"/>
          </p:cNvPicPr>
          <p:nvPr userDrawn="1"/>
        </p:nvPicPr>
        <p:blipFill>
          <a:blip r:embed="rId2">
            <a:extLst/>
          </a:blip>
          <a:stretch>
            <a:fillRect/>
          </a:stretch>
        </p:blipFill>
        <p:spPr>
          <a:xfrm>
            <a:off x="6495143" y="4765545"/>
            <a:ext cx="339407" cy="136894"/>
          </a:xfrm>
          <a:prstGeom prst="rect">
            <a:avLst/>
          </a:prstGeom>
          <a:ln w="12700">
            <a:miter lim="400000"/>
          </a:ln>
          <a:extLst>
            <a:ext uri="{C572A759-6A51-4108-AA02-DFA0A04FC94B}">
              <ma14:wrappingTextBoxFlag xmlns="" xmlns:ma14="http://schemas.microsoft.com/office/mac/drawingml/2011/main" val="1"/>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662192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119786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58495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848741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1673097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397113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1021262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GB" smtClean="0"/>
              <a:t>‹#›</a:t>
            </a:fld>
            <a:endParaRPr lang="en-GB"/>
          </a:p>
        </p:txBody>
      </p:sp>
      <p:sp>
        <p:nvSpPr>
          <p:cNvPr id="5" name="Date Placeholder 4"/>
          <p:cNvSpPr>
            <a:spLocks noGrp="1"/>
          </p:cNvSpPr>
          <p:nvPr>
            <p:ph type="dt" sz="half" idx="10"/>
          </p:nvPr>
        </p:nvSpPr>
        <p:spPr/>
        <p:txBody>
          <a:bodyPr/>
          <a:lstStyle/>
          <a:p>
            <a:fld id="{B61BEF0D-F0BB-DE4B-95CE-6DB70DBA9567}" type="datetimeFigureOut">
              <a:rPr lang="en-US" smtClean="0"/>
              <a:pPr/>
              <a:t>5/15/2018</a:t>
            </a:fld>
            <a:endParaRPr lang="en-US" dirty="0"/>
          </a:p>
        </p:txBody>
      </p:sp>
    </p:spTree>
    <p:extLst>
      <p:ext uri="{BB962C8B-B14F-4D97-AF65-F5344CB8AC3E}">
        <p14:creationId xmlns:p14="http://schemas.microsoft.com/office/powerpoint/2010/main" val="672375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pPr/>
              <a:t>5/15/2018</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86CB4B4D-7CA3-9044-876B-883B54F8677D}" type="slidenum">
              <a:rPr lang="en-GB" smtClean="0"/>
              <a:t>‹#›</a:t>
            </a:fld>
            <a:endParaRPr lang="en-GB"/>
          </a:p>
        </p:txBody>
      </p:sp>
    </p:spTree>
    <p:extLst>
      <p:ext uri="{BB962C8B-B14F-4D97-AF65-F5344CB8AC3E}">
        <p14:creationId xmlns:p14="http://schemas.microsoft.com/office/powerpoint/2010/main" val="330350966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766" r:id="rId18"/>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hyperlink" Target="http://www.theguardian.com/politics/video/2013/aug/30/cameron-loses-syria-vote-video" TargetMode="External"/><Relationship Id="rId4" Type="http://schemas.openxmlformats.org/officeDocument/2006/relationships/hyperlink" Target="https://www.youtube.com/watch?v=n2GTNK4VsXs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1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6CC33B2B-B475-4189-BA8F-3CF8248DC68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0" cy="5149850"/>
            <a:chOff x="0" y="-8467"/>
            <a:chExt cx="12192000" cy="6866467"/>
          </a:xfrm>
        </p:grpSpPr>
        <p:sp>
          <p:nvSpPr>
            <p:cNvPr id="56" name="Freeform 14">
              <a:extLst>
                <a:ext uri="{FF2B5EF4-FFF2-40B4-BE49-F238E27FC236}">
                  <a16:creationId xmlns:a16="http://schemas.microsoft.com/office/drawing/2014/main" id="{A59AAC92-4932-4D74-A545-BA3EEE56D476}"/>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57" name="Straight Connector 56">
              <a:extLst>
                <a:ext uri="{FF2B5EF4-FFF2-40B4-BE49-F238E27FC236}">
                  <a16:creationId xmlns:a16="http://schemas.microsoft.com/office/drawing/2014/main" id="{B8446528-FA87-4017-B061-CF7EE79FA240}"/>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34D4B4D0-2493-42A2-AEEB-9970A64E8BCE}"/>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59" name="Rectangle 23">
              <a:extLst>
                <a:ext uri="{FF2B5EF4-FFF2-40B4-BE49-F238E27FC236}">
                  <a16:creationId xmlns:a16="http://schemas.microsoft.com/office/drawing/2014/main" id="{676E13B7-7CB7-4489-914B-4012EE6EBF36}"/>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5">
              <a:extLst>
                <a:ext uri="{FF2B5EF4-FFF2-40B4-BE49-F238E27FC236}">
                  <a16:creationId xmlns:a16="http://schemas.microsoft.com/office/drawing/2014/main" id="{F2159841-C096-430C-B748-E8D2A5C994FF}"/>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Isosceles Triangle 60">
              <a:extLst>
                <a:ext uri="{FF2B5EF4-FFF2-40B4-BE49-F238E27FC236}">
                  <a16:creationId xmlns:a16="http://schemas.microsoft.com/office/drawing/2014/main" id="{B4F167EF-5A0C-487E-8776-97310E39E012}"/>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7">
              <a:extLst>
                <a:ext uri="{FF2B5EF4-FFF2-40B4-BE49-F238E27FC236}">
                  <a16:creationId xmlns:a16="http://schemas.microsoft.com/office/drawing/2014/main" id="{9D8C053F-F025-4CB6-94C4-2841A20D68E0}"/>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8">
              <a:extLst>
                <a:ext uri="{FF2B5EF4-FFF2-40B4-BE49-F238E27FC236}">
                  <a16:creationId xmlns:a16="http://schemas.microsoft.com/office/drawing/2014/main" id="{78581BD0-3E75-48CB-A2A3-44DB1ACB66AE}"/>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9">
              <a:extLst>
                <a:ext uri="{FF2B5EF4-FFF2-40B4-BE49-F238E27FC236}">
                  <a16:creationId xmlns:a16="http://schemas.microsoft.com/office/drawing/2014/main" id="{E90D466A-AB95-4676-82CB-3BEC98AFF832}"/>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Isosceles Triangle 64">
              <a:extLst>
                <a:ext uri="{FF2B5EF4-FFF2-40B4-BE49-F238E27FC236}">
                  <a16:creationId xmlns:a16="http://schemas.microsoft.com/office/drawing/2014/main" id="{3AFED863-874C-49D9-AE2F-B9DFF00D5690}"/>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a:extLst>
              <a:ext uri="{FF2B5EF4-FFF2-40B4-BE49-F238E27FC236}">
                <a16:creationId xmlns:a16="http://schemas.microsoft.com/office/drawing/2014/main" id="{6FA51CD1-5BDB-4EBC-BBAD-FF743BBE4E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108" y="3349167"/>
            <a:ext cx="2453377" cy="1214421"/>
          </a:xfrm>
          <a:prstGeom prst="rect">
            <a:avLst/>
          </a:prstGeom>
        </p:spPr>
      </p:pic>
      <p:pic>
        <p:nvPicPr>
          <p:cNvPr id="5" name="Picture 4">
            <a:extLst>
              <a:ext uri="{FF2B5EF4-FFF2-40B4-BE49-F238E27FC236}">
                <a16:creationId xmlns:a16="http://schemas.microsoft.com/office/drawing/2014/main" id="{D842C786-0BCF-4C96-B08D-BE6CCD619D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973" y="477671"/>
            <a:ext cx="2232734" cy="2400789"/>
          </a:xfrm>
          <a:prstGeom prst="rect">
            <a:avLst/>
          </a:prstGeom>
        </p:spPr>
      </p:pic>
      <p:sp>
        <p:nvSpPr>
          <p:cNvPr id="3" name="TextBox 2">
            <a:extLst>
              <a:ext uri="{FF2B5EF4-FFF2-40B4-BE49-F238E27FC236}">
                <a16:creationId xmlns:a16="http://schemas.microsoft.com/office/drawing/2014/main" id="{352797B2-7054-4E4C-87D8-A849818B9871}"/>
              </a:ext>
            </a:extLst>
          </p:cNvPr>
          <p:cNvSpPr txBox="1"/>
          <p:nvPr/>
        </p:nvSpPr>
        <p:spPr>
          <a:xfrm>
            <a:off x="3714776" y="2005306"/>
            <a:ext cx="3308040" cy="1746307"/>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b">
            <a:noAutofit/>
          </a:bodyPr>
          <a:lstStyle/>
          <a:p>
            <a:pPr marL="0" marR="0" indent="0" algn="ctr" fontAlgn="auto">
              <a:lnSpc>
                <a:spcPct val="90000"/>
              </a:lnSpc>
              <a:spcBef>
                <a:spcPct val="0"/>
              </a:spcBef>
              <a:spcAft>
                <a:spcPts val="600"/>
              </a:spcAft>
              <a:buClrTx/>
              <a:buSzTx/>
              <a:tabLst/>
            </a:pPr>
            <a:r>
              <a:rPr lang="en-US" sz="4400" dirty="0">
                <a:solidFill>
                  <a:schemeClr val="accent1"/>
                </a:solidFill>
                <a:latin typeface="Century Gothic" panose="020B0502020202020204" pitchFamily="34" charset="0"/>
                <a:ea typeface="+mj-ea"/>
                <a:cs typeface="+mj-cs"/>
              </a:rPr>
              <a:t>How do countries respond to terrorism?</a:t>
            </a:r>
            <a:endParaRPr kumimoji="0" lang="en-US" sz="4400" i="0" u="none" strike="noStrike" cap="none" spc="0" normalizeH="0" baseline="0" dirty="0">
              <a:ln>
                <a:noFill/>
              </a:ln>
              <a:solidFill>
                <a:schemeClr val="accent1"/>
              </a:solidFill>
              <a:effectLst/>
              <a:uFillTx/>
              <a:latin typeface="Century Gothic" panose="020B0502020202020204" pitchFamily="34" charset="0"/>
              <a:ea typeface="+mj-ea"/>
              <a:cs typeface="+mj-cs"/>
              <a:sym typeface="Helvetica Light"/>
            </a:endParaRPr>
          </a:p>
        </p:txBody>
      </p:sp>
    </p:spTree>
    <p:extLst>
      <p:ext uri="{BB962C8B-B14F-4D97-AF65-F5344CB8AC3E}">
        <p14:creationId xmlns:p14="http://schemas.microsoft.com/office/powerpoint/2010/main" val="181156038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6D1D1-EA6F-4AA1-8501-50A6751DE4BD}"/>
              </a:ext>
            </a:extLst>
          </p:cNvPr>
          <p:cNvSpPr txBox="1"/>
          <p:nvPr/>
        </p:nvSpPr>
        <p:spPr>
          <a:xfrm>
            <a:off x="256968" y="-40911"/>
            <a:ext cx="6864594" cy="830997"/>
          </a:xfrm>
          <a:prstGeom prst="rect">
            <a:avLst/>
          </a:prstGeom>
          <a:noFill/>
        </p:spPr>
        <p:txBody>
          <a:bodyPr wrap="square" rtlCol="0">
            <a:spAutoFit/>
          </a:bodyPr>
          <a:lstStyle/>
          <a:p>
            <a:r>
              <a:rPr lang="en-US" sz="4800" dirty="0">
                <a:solidFill>
                  <a:srgbClr val="0099D1"/>
                </a:solidFill>
                <a:latin typeface="Century Gothic" panose="020B0502020202020204" pitchFamily="34" charset="0"/>
              </a:rPr>
              <a:t>Inward focus </a:t>
            </a:r>
            <a:endParaRPr lang="en-GB" sz="4800" dirty="0">
              <a:solidFill>
                <a:srgbClr val="0099D1"/>
              </a:solidFill>
              <a:latin typeface="Century Gothic" panose="020B0502020202020204" pitchFamily="34" charset="0"/>
            </a:endParaRPr>
          </a:p>
        </p:txBody>
      </p:sp>
      <p:sp>
        <p:nvSpPr>
          <p:cNvPr id="13" name="Shape 4925">
            <a:extLst>
              <a:ext uri="{FF2B5EF4-FFF2-40B4-BE49-F238E27FC236}">
                <a16:creationId xmlns:a16="http://schemas.microsoft.com/office/drawing/2014/main" id="{B4AFA009-EF4D-44D6-B060-39CB9F528A03}"/>
              </a:ext>
            </a:extLst>
          </p:cNvPr>
          <p:cNvSpPr/>
          <p:nvPr/>
        </p:nvSpPr>
        <p:spPr>
          <a:xfrm>
            <a:off x="4722607" y="4764278"/>
            <a:ext cx="5757776"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4" name="Shape 5826">
            <a:extLst>
              <a:ext uri="{FF2B5EF4-FFF2-40B4-BE49-F238E27FC236}">
                <a16:creationId xmlns:a16="http://schemas.microsoft.com/office/drawing/2014/main" id="{F2AD0D3B-2CCC-486D-8875-47861351A29D}"/>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5" name="Picture 14">
            <a:extLst>
              <a:ext uri="{FF2B5EF4-FFF2-40B4-BE49-F238E27FC236}">
                <a16:creationId xmlns:a16="http://schemas.microsoft.com/office/drawing/2014/main" id="{BA6182A9-C792-4DF5-9263-BDC75E574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8" name="Rectangle 2">
            <a:extLst>
              <a:ext uri="{FF2B5EF4-FFF2-40B4-BE49-F238E27FC236}">
                <a16:creationId xmlns:a16="http://schemas.microsoft.com/office/drawing/2014/main" id="{EE9159C6-F18B-4EDB-8CD8-B4D5759C02D3}"/>
              </a:ext>
            </a:extLst>
          </p:cNvPr>
          <p:cNvSpPr>
            <a:spLocks noChangeArrowheads="1"/>
          </p:cNvSpPr>
          <p:nvPr/>
        </p:nvSpPr>
        <p:spPr bwMode="auto">
          <a:xfrm>
            <a:off x="337047" y="975954"/>
            <a:ext cx="8185150" cy="542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9pPr>
          </a:lstStyle>
          <a:p>
            <a:pPr eaLnBrk="1" hangingPunct="1">
              <a:spcBef>
                <a:spcPts val="450"/>
              </a:spcBef>
              <a:buClrTx/>
              <a:buFontTx/>
              <a:buNone/>
            </a:pPr>
            <a:r>
              <a:rPr lang="en-US" altLang="en-US" sz="1600" b="1" dirty="0">
                <a:latin typeface="Century Gothic" panose="020B0502020202020204" pitchFamily="34" charset="0"/>
                <a:cs typeface="Arial" panose="020B0604020202020204" pitchFamily="34" charset="0"/>
              </a:rPr>
              <a:t>Will you choose Option 3?</a:t>
            </a:r>
          </a:p>
          <a:p>
            <a:pPr eaLnBrk="1" hangingPunct="1">
              <a:spcBef>
                <a:spcPts val="450"/>
              </a:spcBef>
              <a:buClrTx/>
              <a:buFontTx/>
              <a:buNone/>
            </a:pPr>
            <a:r>
              <a:rPr lang="en-US" altLang="en-US" sz="1600" b="1" dirty="0">
                <a:solidFill>
                  <a:srgbClr val="FF0000"/>
                </a:solidFill>
                <a:latin typeface="Century Gothic" panose="020B0502020202020204" pitchFamily="34" charset="0"/>
                <a:cs typeface="Arial" panose="020B0604020202020204" pitchFamily="34" charset="0"/>
              </a:rPr>
              <a:t>Withdraw your military presence from other countries. Focus only on issues in your own country and don’t get involved in any issues abroad. Following the 2004 Madrid bombings, Spain withdrew troops from Iraq. </a:t>
            </a:r>
          </a:p>
          <a:p>
            <a:pPr eaLnBrk="1" hangingPunct="1">
              <a:spcBef>
                <a:spcPts val="350"/>
              </a:spcBef>
              <a:buClrTx/>
              <a:buFontTx/>
              <a:buNone/>
            </a:pPr>
            <a:r>
              <a:rPr lang="en-US" altLang="en-US" sz="1600" dirty="0">
                <a:latin typeface="Century Gothic" panose="020B0502020202020204" pitchFamily="34" charset="0"/>
                <a:cs typeface="Arial" panose="020B0604020202020204" pitchFamily="34" charset="0"/>
              </a:rPr>
              <a:t>This may be a good option. After all, if your country keeps a low profile, it is harder to be seen as an enemy.</a:t>
            </a:r>
          </a:p>
          <a:p>
            <a:pPr eaLnBrk="1" hangingPunct="1">
              <a:spcBef>
                <a:spcPts val="250"/>
              </a:spcBef>
              <a:buClrTx/>
              <a:buFontTx/>
              <a:buNone/>
            </a:pPr>
            <a:endParaRPr lang="en-US" altLang="en-US" sz="1600" baseline="-25000" dirty="0">
              <a:latin typeface="Century Gothic" panose="020B0502020202020204" pitchFamily="34" charset="0"/>
              <a:cs typeface="Arial" panose="020B0604020202020204" pitchFamily="34" charset="0"/>
            </a:endParaRPr>
          </a:p>
          <a:p>
            <a:pPr eaLnBrk="1" hangingPunct="1">
              <a:spcBef>
                <a:spcPts val="350"/>
              </a:spcBef>
              <a:buClrTx/>
              <a:buFontTx/>
              <a:buNone/>
            </a:pPr>
            <a:r>
              <a:rPr lang="en-US" altLang="en-US" sz="1600" b="1" dirty="0">
                <a:latin typeface="Century Gothic" panose="020B0502020202020204" pitchFamily="34" charset="0"/>
                <a:cs typeface="Arial" panose="020B0604020202020204" pitchFamily="34" charset="0"/>
              </a:rPr>
              <a:t>But can you answer these questions?</a:t>
            </a:r>
          </a:p>
        </p:txBody>
      </p:sp>
      <p:sp>
        <p:nvSpPr>
          <p:cNvPr id="12" name="Speech Bubble: Rectangle 11">
            <a:extLst>
              <a:ext uri="{FF2B5EF4-FFF2-40B4-BE49-F238E27FC236}">
                <a16:creationId xmlns:a16="http://schemas.microsoft.com/office/drawing/2014/main" id="{B38472A2-0878-478E-8888-A0C799052B8C}"/>
              </a:ext>
            </a:extLst>
          </p:cNvPr>
          <p:cNvSpPr/>
          <p:nvPr/>
        </p:nvSpPr>
        <p:spPr>
          <a:xfrm>
            <a:off x="88429" y="3305504"/>
            <a:ext cx="1690846" cy="1242943"/>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peech Bubble: Rectangle 15">
            <a:extLst>
              <a:ext uri="{FF2B5EF4-FFF2-40B4-BE49-F238E27FC236}">
                <a16:creationId xmlns:a16="http://schemas.microsoft.com/office/drawing/2014/main" id="{B0CCFFC3-4501-4255-84C0-F632E904316E}"/>
              </a:ext>
            </a:extLst>
          </p:cNvPr>
          <p:cNvSpPr/>
          <p:nvPr/>
        </p:nvSpPr>
        <p:spPr>
          <a:xfrm>
            <a:off x="1929276" y="3305503"/>
            <a:ext cx="1690846" cy="1242943"/>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peech Bubble: Rectangle 16">
            <a:extLst>
              <a:ext uri="{FF2B5EF4-FFF2-40B4-BE49-F238E27FC236}">
                <a16:creationId xmlns:a16="http://schemas.microsoft.com/office/drawing/2014/main" id="{7D2B29BC-5471-4DF7-9A0F-683CEAD9CC63}"/>
              </a:ext>
            </a:extLst>
          </p:cNvPr>
          <p:cNvSpPr/>
          <p:nvPr/>
        </p:nvSpPr>
        <p:spPr>
          <a:xfrm>
            <a:off x="3753792" y="3288410"/>
            <a:ext cx="1690846" cy="1242943"/>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peech Bubble: Rectangle 17">
            <a:extLst>
              <a:ext uri="{FF2B5EF4-FFF2-40B4-BE49-F238E27FC236}">
                <a16:creationId xmlns:a16="http://schemas.microsoft.com/office/drawing/2014/main" id="{28C1B939-F2FE-48E4-A480-47FF9C7EE8FE}"/>
              </a:ext>
            </a:extLst>
          </p:cNvPr>
          <p:cNvSpPr/>
          <p:nvPr/>
        </p:nvSpPr>
        <p:spPr>
          <a:xfrm>
            <a:off x="5594639" y="3272914"/>
            <a:ext cx="1690846" cy="1242943"/>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peech Bubble: Rectangle 18">
            <a:extLst>
              <a:ext uri="{FF2B5EF4-FFF2-40B4-BE49-F238E27FC236}">
                <a16:creationId xmlns:a16="http://schemas.microsoft.com/office/drawing/2014/main" id="{C9C9E2F7-D3AD-43B0-B8C8-47DD1E0551F8}"/>
              </a:ext>
            </a:extLst>
          </p:cNvPr>
          <p:cNvSpPr/>
          <p:nvPr/>
        </p:nvSpPr>
        <p:spPr>
          <a:xfrm>
            <a:off x="7419155" y="3272903"/>
            <a:ext cx="1690846" cy="1242943"/>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9852A29-321B-43E9-9B0E-B42EC59F1CB3}"/>
              </a:ext>
            </a:extLst>
          </p:cNvPr>
          <p:cNvSpPr txBox="1"/>
          <p:nvPr/>
        </p:nvSpPr>
        <p:spPr>
          <a:xfrm>
            <a:off x="0" y="3284278"/>
            <a:ext cx="1775820" cy="1277273"/>
          </a:xfrm>
          <a:prstGeom prst="rect">
            <a:avLst/>
          </a:prstGeom>
          <a:noFill/>
        </p:spPr>
        <p:txBody>
          <a:bodyPr wrap="square" rtlCol="0">
            <a:spAutoFit/>
          </a:bodyPr>
          <a:lstStyle/>
          <a:p>
            <a:r>
              <a:rPr lang="en-US" sz="1100" b="1" dirty="0">
                <a:latin typeface="Century Gothic" panose="020B0502020202020204" pitchFamily="34" charset="0"/>
              </a:rPr>
              <a:t>1. Why do you think this would be effective? By withdrawing your military presence from countries, might this leave more room for terrorists to train?</a:t>
            </a:r>
            <a:endParaRPr lang="en-GB" sz="1100" b="1" dirty="0">
              <a:latin typeface="Century Gothic" panose="020B0502020202020204" pitchFamily="34" charset="0"/>
            </a:endParaRPr>
          </a:p>
        </p:txBody>
      </p:sp>
      <p:sp>
        <p:nvSpPr>
          <p:cNvPr id="21" name="TextBox 20">
            <a:extLst>
              <a:ext uri="{FF2B5EF4-FFF2-40B4-BE49-F238E27FC236}">
                <a16:creationId xmlns:a16="http://schemas.microsoft.com/office/drawing/2014/main" id="{5A8DBB12-5C34-4501-8697-632EA9FFB49F}"/>
              </a:ext>
            </a:extLst>
          </p:cNvPr>
          <p:cNvSpPr txBox="1"/>
          <p:nvPr/>
        </p:nvSpPr>
        <p:spPr>
          <a:xfrm>
            <a:off x="1891287" y="3272903"/>
            <a:ext cx="1862505" cy="1277273"/>
          </a:xfrm>
          <a:prstGeom prst="rect">
            <a:avLst/>
          </a:prstGeom>
          <a:noFill/>
        </p:spPr>
        <p:txBody>
          <a:bodyPr wrap="square" rtlCol="0">
            <a:spAutoFit/>
          </a:bodyPr>
          <a:lstStyle/>
          <a:p>
            <a:r>
              <a:rPr lang="en-US" sz="1100" b="1" dirty="0">
                <a:latin typeface="Century Gothic" panose="020B0502020202020204" pitchFamily="34" charset="0"/>
              </a:rPr>
              <a:t>2. Military presence in other countries can protect vital interests around the world and offer security in unstable parts of the world. Isn’t this a good thing?</a:t>
            </a:r>
            <a:endParaRPr lang="en-GB" sz="1100" b="1" dirty="0">
              <a:latin typeface="Century Gothic" panose="020B0502020202020204" pitchFamily="34" charset="0"/>
            </a:endParaRPr>
          </a:p>
        </p:txBody>
      </p:sp>
      <p:sp>
        <p:nvSpPr>
          <p:cNvPr id="22" name="TextBox 21">
            <a:extLst>
              <a:ext uri="{FF2B5EF4-FFF2-40B4-BE49-F238E27FC236}">
                <a16:creationId xmlns:a16="http://schemas.microsoft.com/office/drawing/2014/main" id="{3FE4B7F5-12EE-40B7-92F0-0062C402C170}"/>
              </a:ext>
            </a:extLst>
          </p:cNvPr>
          <p:cNvSpPr txBox="1"/>
          <p:nvPr/>
        </p:nvSpPr>
        <p:spPr>
          <a:xfrm>
            <a:off x="3732284" y="3284278"/>
            <a:ext cx="1721715" cy="1277273"/>
          </a:xfrm>
          <a:prstGeom prst="rect">
            <a:avLst/>
          </a:prstGeom>
          <a:noFill/>
        </p:spPr>
        <p:txBody>
          <a:bodyPr wrap="square" rtlCol="0">
            <a:spAutoFit/>
          </a:bodyPr>
          <a:lstStyle/>
          <a:p>
            <a:r>
              <a:rPr lang="en-US" sz="1100" b="1" dirty="0">
                <a:latin typeface="Century Gothic" panose="020B0502020202020204" pitchFamily="34" charset="0"/>
              </a:rPr>
              <a:t>3. Surely it is the responsibility of the more powerful nations to offer security around the world and intervene in times of crises?</a:t>
            </a:r>
            <a:endParaRPr lang="en-GB" sz="1100" b="1" dirty="0">
              <a:latin typeface="Century Gothic" panose="020B0502020202020204" pitchFamily="34" charset="0"/>
            </a:endParaRPr>
          </a:p>
        </p:txBody>
      </p:sp>
      <p:sp>
        <p:nvSpPr>
          <p:cNvPr id="23" name="TextBox 22">
            <a:extLst>
              <a:ext uri="{FF2B5EF4-FFF2-40B4-BE49-F238E27FC236}">
                <a16:creationId xmlns:a16="http://schemas.microsoft.com/office/drawing/2014/main" id="{2ABFBBF3-25D1-421C-89B9-EFD15FD76F25}"/>
              </a:ext>
            </a:extLst>
          </p:cNvPr>
          <p:cNvSpPr txBox="1"/>
          <p:nvPr/>
        </p:nvSpPr>
        <p:spPr>
          <a:xfrm>
            <a:off x="5578308" y="3290958"/>
            <a:ext cx="1707177" cy="1277273"/>
          </a:xfrm>
          <a:prstGeom prst="rect">
            <a:avLst/>
          </a:prstGeom>
          <a:noFill/>
        </p:spPr>
        <p:txBody>
          <a:bodyPr wrap="square" rtlCol="0">
            <a:spAutoFit/>
          </a:bodyPr>
          <a:lstStyle/>
          <a:p>
            <a:r>
              <a:rPr lang="en-US" sz="1100" b="1" dirty="0">
                <a:latin typeface="Century Gothic" panose="020B0502020202020204" pitchFamily="34" charset="0"/>
              </a:rPr>
              <a:t>4. The public in your country may want to see strong action taken against terrorists after an attack, aren’t you betraying them through inaction?</a:t>
            </a:r>
            <a:endParaRPr lang="en-GB" sz="1100" b="1" dirty="0">
              <a:latin typeface="Century Gothic" panose="020B0502020202020204" pitchFamily="34" charset="0"/>
            </a:endParaRPr>
          </a:p>
        </p:txBody>
      </p:sp>
      <p:sp>
        <p:nvSpPr>
          <p:cNvPr id="24" name="TextBox 23">
            <a:extLst>
              <a:ext uri="{FF2B5EF4-FFF2-40B4-BE49-F238E27FC236}">
                <a16:creationId xmlns:a16="http://schemas.microsoft.com/office/drawing/2014/main" id="{7754CFA2-77F2-4D37-804E-F6956C91BDAC}"/>
              </a:ext>
            </a:extLst>
          </p:cNvPr>
          <p:cNvSpPr txBox="1"/>
          <p:nvPr/>
        </p:nvSpPr>
        <p:spPr>
          <a:xfrm>
            <a:off x="7410989" y="3290958"/>
            <a:ext cx="1707177" cy="1107996"/>
          </a:xfrm>
          <a:prstGeom prst="rect">
            <a:avLst/>
          </a:prstGeom>
          <a:noFill/>
        </p:spPr>
        <p:txBody>
          <a:bodyPr wrap="square" rtlCol="0">
            <a:spAutoFit/>
          </a:bodyPr>
          <a:lstStyle/>
          <a:p>
            <a:r>
              <a:rPr lang="en-US" sz="1100" b="1" dirty="0">
                <a:latin typeface="Century Gothic" panose="020B0502020202020204" pitchFamily="34" charset="0"/>
              </a:rPr>
              <a:t>5. Might withdrawing troops be seen as a sign that terrorism works and therefore encourage more attacks?</a:t>
            </a:r>
            <a:endParaRPr lang="en-GB" sz="1100" b="1" dirty="0">
              <a:latin typeface="Century Gothic" panose="020B0502020202020204" pitchFamily="34" charset="0"/>
            </a:endParaRPr>
          </a:p>
        </p:txBody>
      </p:sp>
    </p:spTree>
    <p:extLst>
      <p:ext uri="{BB962C8B-B14F-4D97-AF65-F5344CB8AC3E}">
        <p14:creationId xmlns:p14="http://schemas.microsoft.com/office/powerpoint/2010/main" val="392023166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925">
            <a:extLst>
              <a:ext uri="{FF2B5EF4-FFF2-40B4-BE49-F238E27FC236}">
                <a16:creationId xmlns:a16="http://schemas.microsoft.com/office/drawing/2014/main" id="{92CA2583-0A8C-4CC5-A569-71B5F1E51CAF}"/>
              </a:ext>
            </a:extLst>
          </p:cNvPr>
          <p:cNvSpPr/>
          <p:nvPr/>
        </p:nvSpPr>
        <p:spPr>
          <a:xfrm>
            <a:off x="4711617" y="4791984"/>
            <a:ext cx="5752572"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5" name="Shape 5826">
            <a:extLst>
              <a:ext uri="{FF2B5EF4-FFF2-40B4-BE49-F238E27FC236}">
                <a16:creationId xmlns:a16="http://schemas.microsoft.com/office/drawing/2014/main" id="{3D6D6AF1-A93F-45F4-96F8-2B708EC5B943}"/>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6" name="Picture 15">
            <a:extLst>
              <a:ext uri="{FF2B5EF4-FFF2-40B4-BE49-F238E27FC236}">
                <a16:creationId xmlns:a16="http://schemas.microsoft.com/office/drawing/2014/main" id="{076DBDF8-9156-430A-A742-7D9F967182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7" name="TextBox 6">
            <a:extLst>
              <a:ext uri="{FF2B5EF4-FFF2-40B4-BE49-F238E27FC236}">
                <a16:creationId xmlns:a16="http://schemas.microsoft.com/office/drawing/2014/main" id="{115A87E8-B565-4E1F-A26D-51F12A7B530C}"/>
              </a:ext>
            </a:extLst>
          </p:cNvPr>
          <p:cNvSpPr txBox="1"/>
          <p:nvPr/>
        </p:nvSpPr>
        <p:spPr>
          <a:xfrm>
            <a:off x="200272" y="4399878"/>
            <a:ext cx="7792659" cy="646331"/>
          </a:xfrm>
          <a:prstGeom prst="rect">
            <a:avLst/>
          </a:prstGeom>
          <a:noFill/>
        </p:spPr>
        <p:txBody>
          <a:bodyPr wrap="square" rtlCol="0">
            <a:spAutoFit/>
          </a:bodyPr>
          <a:lstStyle/>
          <a:p>
            <a:pPr>
              <a:buClrTx/>
              <a:buFontTx/>
              <a:buNone/>
            </a:pPr>
            <a:r>
              <a:rPr lang="en-US" altLang="en-US" b="1" dirty="0">
                <a:solidFill>
                  <a:srgbClr val="000000"/>
                </a:solidFill>
                <a:latin typeface="Century Gothic" panose="020B0502020202020204" pitchFamily="34" charset="0"/>
              </a:rPr>
              <a:t>British Values: Democracy and democratic values</a:t>
            </a:r>
          </a:p>
          <a:p>
            <a:endParaRPr lang="en-GB" dirty="0"/>
          </a:p>
        </p:txBody>
      </p:sp>
      <p:sp>
        <p:nvSpPr>
          <p:cNvPr id="2" name="Rectangle 1">
            <a:extLst>
              <a:ext uri="{FF2B5EF4-FFF2-40B4-BE49-F238E27FC236}">
                <a16:creationId xmlns:a16="http://schemas.microsoft.com/office/drawing/2014/main" id="{D5E4BE61-E9C3-4ACD-867A-3884DC366B2F}"/>
              </a:ext>
            </a:extLst>
          </p:cNvPr>
          <p:cNvSpPr/>
          <p:nvPr/>
        </p:nvSpPr>
        <p:spPr>
          <a:xfrm>
            <a:off x="200272" y="474654"/>
            <a:ext cx="8301344" cy="1200329"/>
          </a:xfrm>
          <a:prstGeom prst="rect">
            <a:avLst/>
          </a:prstGeom>
        </p:spPr>
        <p:txBody>
          <a:bodyPr wrap="square">
            <a:spAutoFit/>
          </a:bodyPr>
          <a:lstStyle/>
          <a:p>
            <a:r>
              <a:rPr lang="en-US" altLang="en-US" dirty="0">
                <a:latin typeface="Century Gothic" panose="020B0502020202020204" pitchFamily="34" charset="0"/>
              </a:rPr>
              <a:t>What does Hillary Benn’s speech before the vote on airstrikes against the Syrian regime in 2015 tell us about democratic values in the UK?</a:t>
            </a:r>
          </a:p>
          <a:p>
            <a:endParaRPr lang="en-US" altLang="en-US" dirty="0">
              <a:latin typeface="Century Gothic" panose="020B0502020202020204" pitchFamily="34" charset="0"/>
            </a:endParaRPr>
          </a:p>
          <a:p>
            <a:r>
              <a:rPr lang="en-US" altLang="en-US" dirty="0">
                <a:latin typeface="Century Gothic" panose="020B0502020202020204" pitchFamily="34" charset="0"/>
                <a:hlinkClick r:id="rId4"/>
              </a:rPr>
              <a:t>https://www.youtube.com/watch?v=n2GTNK4VsXsn</a:t>
            </a:r>
            <a:r>
              <a:rPr lang="en-US" altLang="en-US" dirty="0">
                <a:latin typeface="Century Gothic" panose="020B0502020202020204" pitchFamily="34" charset="0"/>
              </a:rPr>
              <a:t> </a:t>
            </a:r>
          </a:p>
        </p:txBody>
      </p:sp>
      <p:sp>
        <p:nvSpPr>
          <p:cNvPr id="10" name="Rectangle 2">
            <a:extLst>
              <a:ext uri="{FF2B5EF4-FFF2-40B4-BE49-F238E27FC236}">
                <a16:creationId xmlns:a16="http://schemas.microsoft.com/office/drawing/2014/main" id="{E2D4A4F4-B62D-46B8-89AC-4CB0A22C547B}"/>
              </a:ext>
            </a:extLst>
          </p:cNvPr>
          <p:cNvSpPr>
            <a:spLocks noChangeArrowheads="1"/>
          </p:cNvSpPr>
          <p:nvPr/>
        </p:nvSpPr>
        <p:spPr bwMode="auto">
          <a:xfrm>
            <a:off x="200272" y="2469659"/>
            <a:ext cx="8053918" cy="1479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9pPr>
          </a:lstStyle>
          <a:p>
            <a:pPr eaLnBrk="1" hangingPunct="1">
              <a:buClrTx/>
              <a:buFontTx/>
              <a:buNone/>
            </a:pPr>
            <a:r>
              <a:rPr lang="en-US" altLang="en-US" sz="1800" dirty="0">
                <a:latin typeface="Century Gothic" panose="020B0502020202020204" pitchFamily="34" charset="0"/>
              </a:rPr>
              <a:t>The first time the vote was taken Parliament voted against military intervention in Syria:</a:t>
            </a:r>
          </a:p>
          <a:p>
            <a:pPr eaLnBrk="1" hangingPunct="1">
              <a:buClrTx/>
              <a:buFontTx/>
              <a:buNone/>
            </a:pPr>
            <a:endParaRPr lang="en-US" altLang="en-US" sz="1800" dirty="0">
              <a:latin typeface="Century Gothic" panose="020B0502020202020204" pitchFamily="34" charset="0"/>
            </a:endParaRPr>
          </a:p>
          <a:p>
            <a:pPr eaLnBrk="1" hangingPunct="1">
              <a:buClrTx/>
              <a:buFontTx/>
              <a:buNone/>
            </a:pPr>
            <a:r>
              <a:rPr lang="en-US" altLang="en-US" sz="1800" dirty="0">
                <a:latin typeface="Century Gothic" panose="020B0502020202020204" pitchFamily="34" charset="0"/>
                <a:hlinkClick r:id="rId5"/>
              </a:rPr>
              <a:t>http://www.theguardian.com/politics/video/2013/aug/30/cameron-loses-syria-vote-video</a:t>
            </a:r>
            <a:r>
              <a:rPr lang="en-US" altLang="en-US" sz="1800" dirty="0">
                <a:latin typeface="Century Gothic" panose="020B0502020202020204" pitchFamily="34" charset="0"/>
              </a:rPr>
              <a:t> </a:t>
            </a:r>
          </a:p>
        </p:txBody>
      </p:sp>
    </p:spTree>
    <p:extLst>
      <p:ext uri="{BB962C8B-B14F-4D97-AF65-F5344CB8AC3E}">
        <p14:creationId xmlns:p14="http://schemas.microsoft.com/office/powerpoint/2010/main" val="275255201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6D1D1-EA6F-4AA1-8501-50A6751DE4BD}"/>
              </a:ext>
            </a:extLst>
          </p:cNvPr>
          <p:cNvSpPr txBox="1"/>
          <p:nvPr/>
        </p:nvSpPr>
        <p:spPr>
          <a:xfrm>
            <a:off x="256968" y="59497"/>
            <a:ext cx="6864594" cy="830997"/>
          </a:xfrm>
          <a:prstGeom prst="rect">
            <a:avLst/>
          </a:prstGeom>
          <a:noFill/>
        </p:spPr>
        <p:txBody>
          <a:bodyPr wrap="square" rtlCol="0">
            <a:spAutoFit/>
          </a:bodyPr>
          <a:lstStyle/>
          <a:p>
            <a:r>
              <a:rPr lang="en-US" sz="4800" dirty="0">
                <a:solidFill>
                  <a:srgbClr val="0099D1"/>
                </a:solidFill>
                <a:latin typeface="Century Gothic" panose="020B0502020202020204" pitchFamily="34" charset="0"/>
              </a:rPr>
              <a:t>Inward focus </a:t>
            </a:r>
            <a:endParaRPr lang="en-GB" sz="4800" dirty="0">
              <a:solidFill>
                <a:srgbClr val="0099D1"/>
              </a:solidFill>
              <a:latin typeface="Century Gothic" panose="020B0502020202020204" pitchFamily="34" charset="0"/>
            </a:endParaRPr>
          </a:p>
        </p:txBody>
      </p:sp>
      <p:sp>
        <p:nvSpPr>
          <p:cNvPr id="13" name="Shape 4925">
            <a:extLst>
              <a:ext uri="{FF2B5EF4-FFF2-40B4-BE49-F238E27FC236}">
                <a16:creationId xmlns:a16="http://schemas.microsoft.com/office/drawing/2014/main" id="{B4AFA009-EF4D-44D6-B060-39CB9F528A03}"/>
              </a:ext>
            </a:extLst>
          </p:cNvPr>
          <p:cNvSpPr/>
          <p:nvPr/>
        </p:nvSpPr>
        <p:spPr>
          <a:xfrm>
            <a:off x="4722607" y="4764278"/>
            <a:ext cx="5757776"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4" name="Shape 5826">
            <a:extLst>
              <a:ext uri="{FF2B5EF4-FFF2-40B4-BE49-F238E27FC236}">
                <a16:creationId xmlns:a16="http://schemas.microsoft.com/office/drawing/2014/main" id="{F2AD0D3B-2CCC-486D-8875-47861351A29D}"/>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5" name="Picture 14">
            <a:extLst>
              <a:ext uri="{FF2B5EF4-FFF2-40B4-BE49-F238E27FC236}">
                <a16:creationId xmlns:a16="http://schemas.microsoft.com/office/drawing/2014/main" id="{BA6182A9-C792-4DF5-9263-BDC75E574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8" name="Rectangle 2">
            <a:extLst>
              <a:ext uri="{FF2B5EF4-FFF2-40B4-BE49-F238E27FC236}">
                <a16:creationId xmlns:a16="http://schemas.microsoft.com/office/drawing/2014/main" id="{22CCB305-4615-4C65-8918-3A618DCCA6AF}"/>
              </a:ext>
            </a:extLst>
          </p:cNvPr>
          <p:cNvSpPr>
            <a:spLocks noChangeArrowheads="1"/>
          </p:cNvSpPr>
          <p:nvPr/>
        </p:nvSpPr>
        <p:spPr bwMode="auto">
          <a:xfrm>
            <a:off x="337047" y="1104135"/>
            <a:ext cx="8185150" cy="542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9pPr>
          </a:lstStyle>
          <a:p>
            <a:pPr eaLnBrk="1" hangingPunct="1">
              <a:spcBef>
                <a:spcPts val="450"/>
              </a:spcBef>
              <a:buClrTx/>
              <a:buFontTx/>
              <a:buNone/>
            </a:pPr>
            <a:r>
              <a:rPr lang="en-US" altLang="en-US" sz="1600" b="1" dirty="0">
                <a:latin typeface="Century Gothic" panose="020B0502020202020204" pitchFamily="34" charset="0"/>
                <a:cs typeface="Arial" panose="020B0604020202020204" pitchFamily="34" charset="0"/>
              </a:rPr>
              <a:t>Will you choose Option 4?</a:t>
            </a:r>
          </a:p>
          <a:p>
            <a:pPr eaLnBrk="1" hangingPunct="1">
              <a:spcBef>
                <a:spcPts val="450"/>
              </a:spcBef>
              <a:buClrTx/>
              <a:buFontTx/>
              <a:buNone/>
            </a:pPr>
            <a:r>
              <a:rPr lang="en-US" altLang="en-US" sz="1600" b="1" dirty="0">
                <a:solidFill>
                  <a:srgbClr val="FF0000"/>
                </a:solidFill>
                <a:latin typeface="Century Gothic" panose="020B0502020202020204" pitchFamily="34" charset="0"/>
                <a:cs typeface="Arial" panose="020B0604020202020204" pitchFamily="34" charset="0"/>
              </a:rPr>
              <a:t>Soul search through newspapers, talk shows, etc. as to why terrorists would attack you. </a:t>
            </a:r>
          </a:p>
          <a:p>
            <a:pPr eaLnBrk="1" hangingPunct="1">
              <a:spcBef>
                <a:spcPts val="350"/>
              </a:spcBef>
              <a:buClrTx/>
              <a:buFontTx/>
              <a:buNone/>
            </a:pPr>
            <a:r>
              <a:rPr lang="en-US" altLang="en-US" sz="1600" dirty="0">
                <a:latin typeface="Century Gothic" panose="020B0502020202020204" pitchFamily="34" charset="0"/>
                <a:cs typeface="Arial" panose="020B0604020202020204" pitchFamily="34" charset="0"/>
              </a:rPr>
              <a:t>This may be a good option. After all, by working out why you were targeted, you may be able to prevent future attacks.</a:t>
            </a:r>
          </a:p>
          <a:p>
            <a:pPr eaLnBrk="1" hangingPunct="1">
              <a:spcBef>
                <a:spcPts val="250"/>
              </a:spcBef>
              <a:buClrTx/>
              <a:buFontTx/>
              <a:buNone/>
            </a:pPr>
            <a:endParaRPr lang="en-US" altLang="en-US" sz="1600" baseline="-25000" dirty="0">
              <a:latin typeface="Century Gothic" panose="020B0502020202020204" pitchFamily="34" charset="0"/>
              <a:cs typeface="Arial" panose="020B0604020202020204" pitchFamily="34" charset="0"/>
            </a:endParaRPr>
          </a:p>
          <a:p>
            <a:pPr eaLnBrk="1" hangingPunct="1">
              <a:spcBef>
                <a:spcPts val="350"/>
              </a:spcBef>
              <a:buClrTx/>
              <a:buFontTx/>
              <a:buNone/>
            </a:pPr>
            <a:r>
              <a:rPr lang="en-US" altLang="en-US" sz="1600" b="1" dirty="0">
                <a:latin typeface="Century Gothic" panose="020B0502020202020204" pitchFamily="34" charset="0"/>
                <a:cs typeface="Arial" panose="020B0604020202020204" pitchFamily="34" charset="0"/>
              </a:rPr>
              <a:t>But can you answer these questions?</a:t>
            </a:r>
          </a:p>
        </p:txBody>
      </p:sp>
      <p:sp>
        <p:nvSpPr>
          <p:cNvPr id="7" name="Speech Bubble: Rectangle 6">
            <a:extLst>
              <a:ext uri="{FF2B5EF4-FFF2-40B4-BE49-F238E27FC236}">
                <a16:creationId xmlns:a16="http://schemas.microsoft.com/office/drawing/2014/main" id="{1A3C40B6-DC90-42CF-A612-C5545BA02FC4}"/>
              </a:ext>
            </a:extLst>
          </p:cNvPr>
          <p:cNvSpPr/>
          <p:nvPr/>
        </p:nvSpPr>
        <p:spPr>
          <a:xfrm>
            <a:off x="2330253" y="3125847"/>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peech Bubble: Rectangle 8">
            <a:extLst>
              <a:ext uri="{FF2B5EF4-FFF2-40B4-BE49-F238E27FC236}">
                <a16:creationId xmlns:a16="http://schemas.microsoft.com/office/drawing/2014/main" id="{D1ECB445-B3AE-4693-8DE8-07BD4C75AB87}"/>
              </a:ext>
            </a:extLst>
          </p:cNvPr>
          <p:cNvSpPr/>
          <p:nvPr/>
        </p:nvSpPr>
        <p:spPr>
          <a:xfrm>
            <a:off x="0" y="3123222"/>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peech Bubble: Rectangle 9">
            <a:extLst>
              <a:ext uri="{FF2B5EF4-FFF2-40B4-BE49-F238E27FC236}">
                <a16:creationId xmlns:a16="http://schemas.microsoft.com/office/drawing/2014/main" id="{E8EF53F6-3BA8-401B-96B9-887ECC658201}"/>
              </a:ext>
            </a:extLst>
          </p:cNvPr>
          <p:cNvSpPr/>
          <p:nvPr/>
        </p:nvSpPr>
        <p:spPr>
          <a:xfrm>
            <a:off x="4660506" y="3125847"/>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peech Bubble: Rectangle 10">
            <a:extLst>
              <a:ext uri="{FF2B5EF4-FFF2-40B4-BE49-F238E27FC236}">
                <a16:creationId xmlns:a16="http://schemas.microsoft.com/office/drawing/2014/main" id="{16B42653-4765-44E6-986E-72979402485D}"/>
              </a:ext>
            </a:extLst>
          </p:cNvPr>
          <p:cNvSpPr/>
          <p:nvPr/>
        </p:nvSpPr>
        <p:spPr>
          <a:xfrm>
            <a:off x="6967653" y="3123222"/>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F91B0A7-77C5-472B-BD0E-BE834CC41D99}"/>
              </a:ext>
            </a:extLst>
          </p:cNvPr>
          <p:cNvSpPr txBox="1"/>
          <p:nvPr/>
        </p:nvSpPr>
        <p:spPr>
          <a:xfrm>
            <a:off x="232214" y="3348266"/>
            <a:ext cx="1986814" cy="923330"/>
          </a:xfrm>
          <a:prstGeom prst="rect">
            <a:avLst/>
          </a:prstGeom>
          <a:noFill/>
        </p:spPr>
        <p:txBody>
          <a:bodyPr wrap="square" rtlCol="0">
            <a:spAutoFit/>
          </a:bodyPr>
          <a:lstStyle/>
          <a:p>
            <a:r>
              <a:rPr lang="en-US" b="1" dirty="0">
                <a:latin typeface="Century Gothic" panose="020B0502020202020204" pitchFamily="34" charset="0"/>
              </a:rPr>
              <a:t>1. Why do you think this would be effective?</a:t>
            </a:r>
            <a:endParaRPr lang="en-GB" b="1" dirty="0">
              <a:latin typeface="Century Gothic" panose="020B0502020202020204" pitchFamily="34" charset="0"/>
            </a:endParaRPr>
          </a:p>
        </p:txBody>
      </p:sp>
      <p:sp>
        <p:nvSpPr>
          <p:cNvPr id="16" name="TextBox 15">
            <a:extLst>
              <a:ext uri="{FF2B5EF4-FFF2-40B4-BE49-F238E27FC236}">
                <a16:creationId xmlns:a16="http://schemas.microsoft.com/office/drawing/2014/main" id="{8719438F-E5D6-4F91-BE63-D257D52E288E}"/>
              </a:ext>
            </a:extLst>
          </p:cNvPr>
          <p:cNvSpPr txBox="1"/>
          <p:nvPr/>
        </p:nvSpPr>
        <p:spPr>
          <a:xfrm>
            <a:off x="2358163" y="3123222"/>
            <a:ext cx="2242653" cy="1384995"/>
          </a:xfrm>
          <a:prstGeom prst="rect">
            <a:avLst/>
          </a:prstGeom>
          <a:noFill/>
        </p:spPr>
        <p:txBody>
          <a:bodyPr wrap="square" rtlCol="0">
            <a:spAutoFit/>
          </a:bodyPr>
          <a:lstStyle/>
          <a:p>
            <a:r>
              <a:rPr lang="en-US" sz="1200" b="1" dirty="0">
                <a:latin typeface="Century Gothic" panose="020B0502020202020204" pitchFamily="34" charset="0"/>
              </a:rPr>
              <a:t>2. Will soul searching help? Terrorists have attacked countries which do not intervene abroad many times. Surely the problem lies with the fanatics, not your country?</a:t>
            </a:r>
            <a:endParaRPr lang="en-GB" sz="1200" b="1" dirty="0">
              <a:latin typeface="Century Gothic" panose="020B0502020202020204" pitchFamily="34" charset="0"/>
            </a:endParaRPr>
          </a:p>
        </p:txBody>
      </p:sp>
      <p:sp>
        <p:nvSpPr>
          <p:cNvPr id="17" name="TextBox 16">
            <a:extLst>
              <a:ext uri="{FF2B5EF4-FFF2-40B4-BE49-F238E27FC236}">
                <a16:creationId xmlns:a16="http://schemas.microsoft.com/office/drawing/2014/main" id="{9B887612-97A9-450A-97CB-E1D2C58A6433}"/>
              </a:ext>
            </a:extLst>
          </p:cNvPr>
          <p:cNvSpPr txBox="1"/>
          <p:nvPr/>
        </p:nvSpPr>
        <p:spPr>
          <a:xfrm>
            <a:off x="4752645" y="3191914"/>
            <a:ext cx="1986814" cy="1200329"/>
          </a:xfrm>
          <a:prstGeom prst="rect">
            <a:avLst/>
          </a:prstGeom>
          <a:noFill/>
        </p:spPr>
        <p:txBody>
          <a:bodyPr wrap="square" rtlCol="0">
            <a:spAutoFit/>
          </a:bodyPr>
          <a:lstStyle/>
          <a:p>
            <a:r>
              <a:rPr lang="en-US" sz="1200" b="1" dirty="0">
                <a:latin typeface="Century Gothic" panose="020B0502020202020204" pitchFamily="34" charset="0"/>
              </a:rPr>
              <a:t>3. Might introspection be seen as a sign that the terrorist attack has worked and therefore encourage more attacks?</a:t>
            </a:r>
            <a:endParaRPr lang="en-GB" sz="1200" b="1" dirty="0">
              <a:latin typeface="Century Gothic" panose="020B0502020202020204" pitchFamily="34" charset="0"/>
            </a:endParaRPr>
          </a:p>
        </p:txBody>
      </p:sp>
      <p:sp>
        <p:nvSpPr>
          <p:cNvPr id="18" name="TextBox 17">
            <a:extLst>
              <a:ext uri="{FF2B5EF4-FFF2-40B4-BE49-F238E27FC236}">
                <a16:creationId xmlns:a16="http://schemas.microsoft.com/office/drawing/2014/main" id="{446DB55A-7776-472D-9A9C-81938992C705}"/>
              </a:ext>
            </a:extLst>
          </p:cNvPr>
          <p:cNvSpPr txBox="1"/>
          <p:nvPr/>
        </p:nvSpPr>
        <p:spPr>
          <a:xfrm>
            <a:off x="7063458" y="3117433"/>
            <a:ext cx="1986814" cy="1384995"/>
          </a:xfrm>
          <a:prstGeom prst="rect">
            <a:avLst/>
          </a:prstGeom>
          <a:noFill/>
        </p:spPr>
        <p:txBody>
          <a:bodyPr wrap="square" rtlCol="0">
            <a:spAutoFit/>
          </a:bodyPr>
          <a:lstStyle/>
          <a:p>
            <a:r>
              <a:rPr lang="en-US" sz="1200" b="1" dirty="0">
                <a:latin typeface="Century Gothic" panose="020B0502020202020204" pitchFamily="34" charset="0"/>
              </a:rPr>
              <a:t>4. Other countries have been attacked by similar extremist terrorists. The problem is not with America alone, so will introspection help?</a:t>
            </a:r>
            <a:endParaRPr lang="en-GB" sz="1200" b="1" dirty="0">
              <a:latin typeface="Century Gothic" panose="020B0502020202020204" pitchFamily="34" charset="0"/>
            </a:endParaRPr>
          </a:p>
        </p:txBody>
      </p:sp>
    </p:spTree>
    <p:extLst>
      <p:ext uri="{BB962C8B-B14F-4D97-AF65-F5344CB8AC3E}">
        <p14:creationId xmlns:p14="http://schemas.microsoft.com/office/powerpoint/2010/main" val="238598119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925">
            <a:extLst>
              <a:ext uri="{FF2B5EF4-FFF2-40B4-BE49-F238E27FC236}">
                <a16:creationId xmlns:a16="http://schemas.microsoft.com/office/drawing/2014/main" id="{92CA2583-0A8C-4CC5-A569-71B5F1E51CAF}"/>
              </a:ext>
            </a:extLst>
          </p:cNvPr>
          <p:cNvSpPr/>
          <p:nvPr/>
        </p:nvSpPr>
        <p:spPr>
          <a:xfrm>
            <a:off x="4711617" y="4791984"/>
            <a:ext cx="5752572"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5" name="Shape 5826">
            <a:extLst>
              <a:ext uri="{FF2B5EF4-FFF2-40B4-BE49-F238E27FC236}">
                <a16:creationId xmlns:a16="http://schemas.microsoft.com/office/drawing/2014/main" id="{3D6D6AF1-A93F-45F4-96F8-2B708EC5B943}"/>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6" name="Picture 15">
            <a:extLst>
              <a:ext uri="{FF2B5EF4-FFF2-40B4-BE49-F238E27FC236}">
                <a16:creationId xmlns:a16="http://schemas.microsoft.com/office/drawing/2014/main" id="{076DBDF8-9156-430A-A742-7D9F967182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3" name="TextBox 2">
            <a:extLst>
              <a:ext uri="{FF2B5EF4-FFF2-40B4-BE49-F238E27FC236}">
                <a16:creationId xmlns:a16="http://schemas.microsoft.com/office/drawing/2014/main" id="{15A5BB9F-13B4-4105-B109-9E780AD941E0}"/>
              </a:ext>
            </a:extLst>
          </p:cNvPr>
          <p:cNvSpPr txBox="1"/>
          <p:nvPr/>
        </p:nvSpPr>
        <p:spPr>
          <a:xfrm>
            <a:off x="200272" y="139850"/>
            <a:ext cx="7541111" cy="954107"/>
          </a:xfrm>
          <a:prstGeom prst="rect">
            <a:avLst/>
          </a:prstGeom>
          <a:noFill/>
        </p:spPr>
        <p:txBody>
          <a:bodyPr wrap="square" rtlCol="0">
            <a:spAutoFit/>
          </a:bodyPr>
          <a:lstStyle/>
          <a:p>
            <a:r>
              <a:rPr lang="en-US" altLang="en-US" sz="2800" dirty="0">
                <a:solidFill>
                  <a:srgbClr val="0099D1"/>
                </a:solidFill>
                <a:latin typeface="Century Gothic" panose="020B0502020202020204" pitchFamily="34" charset="0"/>
              </a:rPr>
              <a:t>Can the media be trusted to explore issues in a sensitive and unbiased way?</a:t>
            </a:r>
          </a:p>
        </p:txBody>
      </p:sp>
      <p:sp>
        <p:nvSpPr>
          <p:cNvPr id="7" name="TextBox 6">
            <a:extLst>
              <a:ext uri="{FF2B5EF4-FFF2-40B4-BE49-F238E27FC236}">
                <a16:creationId xmlns:a16="http://schemas.microsoft.com/office/drawing/2014/main" id="{115A87E8-B565-4E1F-A26D-51F12A7B530C}"/>
              </a:ext>
            </a:extLst>
          </p:cNvPr>
          <p:cNvSpPr txBox="1"/>
          <p:nvPr/>
        </p:nvSpPr>
        <p:spPr>
          <a:xfrm>
            <a:off x="200272" y="4399878"/>
            <a:ext cx="7792659" cy="646331"/>
          </a:xfrm>
          <a:prstGeom prst="rect">
            <a:avLst/>
          </a:prstGeom>
          <a:noFill/>
        </p:spPr>
        <p:txBody>
          <a:bodyPr wrap="square" rtlCol="0">
            <a:spAutoFit/>
          </a:bodyPr>
          <a:lstStyle/>
          <a:p>
            <a:pPr>
              <a:buClrTx/>
              <a:buFontTx/>
              <a:buNone/>
            </a:pPr>
            <a:r>
              <a:rPr lang="en-US" altLang="en-US" b="1" dirty="0">
                <a:solidFill>
                  <a:srgbClr val="000000"/>
                </a:solidFill>
                <a:latin typeface="Century Gothic" panose="020B0502020202020204" pitchFamily="34" charset="0"/>
              </a:rPr>
              <a:t>British Values: Safeguarding and resilience to propaganda </a:t>
            </a:r>
          </a:p>
          <a:p>
            <a:endParaRPr lang="en-GB" dirty="0"/>
          </a:p>
        </p:txBody>
      </p:sp>
      <p:sp>
        <p:nvSpPr>
          <p:cNvPr id="9" name="Text Box 3">
            <a:extLst>
              <a:ext uri="{FF2B5EF4-FFF2-40B4-BE49-F238E27FC236}">
                <a16:creationId xmlns:a16="http://schemas.microsoft.com/office/drawing/2014/main" id="{10036C80-9C11-4A0E-BEDA-0165B22995F6}"/>
              </a:ext>
            </a:extLst>
          </p:cNvPr>
          <p:cNvSpPr txBox="1">
            <a:spLocks noChangeArrowheads="1"/>
          </p:cNvSpPr>
          <p:nvPr/>
        </p:nvSpPr>
        <p:spPr bwMode="auto">
          <a:xfrm>
            <a:off x="5249731" y="2189487"/>
            <a:ext cx="3087445"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9pPr>
          </a:lstStyle>
          <a:p>
            <a:pPr eaLnBrk="1" hangingPunct="1">
              <a:buClrTx/>
              <a:buFontTx/>
              <a:buNone/>
            </a:pPr>
            <a:r>
              <a:rPr lang="en-US" altLang="en-US" sz="2000" dirty="0">
                <a:latin typeface="Century Gothic" panose="020B0502020202020204" pitchFamily="34" charset="0"/>
                <a:cs typeface="Arial" panose="020B0604020202020204" pitchFamily="34" charset="0"/>
              </a:rPr>
              <a:t>Stretch and Challenge: Charlie Hebdo</a:t>
            </a:r>
          </a:p>
        </p:txBody>
      </p:sp>
      <p:pic>
        <p:nvPicPr>
          <p:cNvPr id="10" name="Picture 3">
            <a:extLst>
              <a:ext uri="{FF2B5EF4-FFF2-40B4-BE49-F238E27FC236}">
                <a16:creationId xmlns:a16="http://schemas.microsoft.com/office/drawing/2014/main" id="{52FE5C6B-1A30-41ED-85E6-87AF040D4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123" y="1298323"/>
            <a:ext cx="3868738" cy="2897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0968130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6D1D1-EA6F-4AA1-8501-50A6751DE4BD}"/>
              </a:ext>
            </a:extLst>
          </p:cNvPr>
          <p:cNvSpPr txBox="1"/>
          <p:nvPr/>
        </p:nvSpPr>
        <p:spPr>
          <a:xfrm>
            <a:off x="256968" y="144957"/>
            <a:ext cx="6864594" cy="830997"/>
          </a:xfrm>
          <a:prstGeom prst="rect">
            <a:avLst/>
          </a:prstGeom>
          <a:noFill/>
        </p:spPr>
        <p:txBody>
          <a:bodyPr wrap="square" rtlCol="0">
            <a:spAutoFit/>
          </a:bodyPr>
          <a:lstStyle/>
          <a:p>
            <a:r>
              <a:rPr lang="en-US" sz="4800" dirty="0">
                <a:solidFill>
                  <a:srgbClr val="0099D1"/>
                </a:solidFill>
                <a:latin typeface="Century Gothic" panose="020B0502020202020204" pitchFamily="34" charset="0"/>
              </a:rPr>
              <a:t>Outreach</a:t>
            </a:r>
            <a:endParaRPr lang="en-GB" sz="4800" dirty="0">
              <a:solidFill>
                <a:srgbClr val="0099D1"/>
              </a:solidFill>
              <a:latin typeface="Century Gothic" panose="020B0502020202020204" pitchFamily="34" charset="0"/>
            </a:endParaRPr>
          </a:p>
        </p:txBody>
      </p:sp>
      <p:sp>
        <p:nvSpPr>
          <p:cNvPr id="13" name="Shape 4925">
            <a:extLst>
              <a:ext uri="{FF2B5EF4-FFF2-40B4-BE49-F238E27FC236}">
                <a16:creationId xmlns:a16="http://schemas.microsoft.com/office/drawing/2014/main" id="{B4AFA009-EF4D-44D6-B060-39CB9F528A03}"/>
              </a:ext>
            </a:extLst>
          </p:cNvPr>
          <p:cNvSpPr/>
          <p:nvPr/>
        </p:nvSpPr>
        <p:spPr>
          <a:xfrm>
            <a:off x="4722607" y="4764278"/>
            <a:ext cx="5757776"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4" name="Shape 5826">
            <a:extLst>
              <a:ext uri="{FF2B5EF4-FFF2-40B4-BE49-F238E27FC236}">
                <a16:creationId xmlns:a16="http://schemas.microsoft.com/office/drawing/2014/main" id="{F2AD0D3B-2CCC-486D-8875-47861351A29D}"/>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5" name="Picture 14">
            <a:extLst>
              <a:ext uri="{FF2B5EF4-FFF2-40B4-BE49-F238E27FC236}">
                <a16:creationId xmlns:a16="http://schemas.microsoft.com/office/drawing/2014/main" id="{BA6182A9-C792-4DF5-9263-BDC75E574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8" name="Rectangle 2">
            <a:extLst>
              <a:ext uri="{FF2B5EF4-FFF2-40B4-BE49-F238E27FC236}">
                <a16:creationId xmlns:a16="http://schemas.microsoft.com/office/drawing/2014/main" id="{D4A13A48-CB2F-4724-9DE7-2066DDC622CE}"/>
              </a:ext>
            </a:extLst>
          </p:cNvPr>
          <p:cNvSpPr>
            <a:spLocks noChangeArrowheads="1"/>
          </p:cNvSpPr>
          <p:nvPr/>
        </p:nvSpPr>
        <p:spPr bwMode="auto">
          <a:xfrm>
            <a:off x="387895" y="1271782"/>
            <a:ext cx="7213600" cy="323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9pPr>
          </a:lstStyle>
          <a:p>
            <a:pPr eaLnBrk="1" hangingPunct="1">
              <a:spcBef>
                <a:spcPts val="450"/>
              </a:spcBef>
              <a:buClrTx/>
              <a:buFontTx/>
              <a:buNone/>
            </a:pPr>
            <a:r>
              <a:rPr lang="en-US" altLang="en-US" sz="2000" b="1" dirty="0">
                <a:latin typeface="Century Gothic" panose="020B0502020202020204" pitchFamily="34" charset="0"/>
                <a:cs typeface="Arial" panose="020B0604020202020204" pitchFamily="34" charset="0"/>
              </a:rPr>
              <a:t>Option 5</a:t>
            </a:r>
          </a:p>
          <a:p>
            <a:pPr eaLnBrk="1" hangingPunct="1">
              <a:spcBef>
                <a:spcPts val="450"/>
              </a:spcBef>
              <a:buClrTx/>
              <a:buFontTx/>
              <a:buNone/>
            </a:pPr>
            <a:r>
              <a:rPr lang="en-US" altLang="en-US" sz="2000" dirty="0">
                <a:latin typeface="Century Gothic" panose="020B0502020202020204" pitchFamily="34" charset="0"/>
                <a:cs typeface="Arial" panose="020B0604020202020204" pitchFamily="34" charset="0"/>
              </a:rPr>
              <a:t>Make contact and discuss with terrorists. Find out what the </a:t>
            </a:r>
            <a:br>
              <a:rPr lang="en-US" altLang="en-US" sz="2000" dirty="0">
                <a:latin typeface="Century Gothic" panose="020B0502020202020204" pitchFamily="34" charset="0"/>
                <a:cs typeface="Arial" panose="020B0604020202020204" pitchFamily="34" charset="0"/>
              </a:rPr>
            </a:br>
            <a:r>
              <a:rPr lang="en-US" altLang="en-US" sz="2000" dirty="0">
                <a:latin typeface="Century Gothic" panose="020B0502020202020204" pitchFamily="34" charset="0"/>
                <a:cs typeface="Arial" panose="020B0604020202020204" pitchFamily="34" charset="0"/>
              </a:rPr>
              <a:t>terrorists want. </a:t>
            </a:r>
          </a:p>
          <a:p>
            <a:pPr eaLnBrk="1" hangingPunct="1">
              <a:spcBef>
                <a:spcPts val="450"/>
              </a:spcBef>
              <a:buClrTx/>
              <a:buFontTx/>
              <a:buNone/>
            </a:pPr>
            <a:endParaRPr lang="en-US" altLang="en-US" sz="2000" dirty="0">
              <a:latin typeface="Century Gothic" panose="020B0502020202020204" pitchFamily="34" charset="0"/>
              <a:cs typeface="Arial" panose="020B0604020202020204" pitchFamily="34" charset="0"/>
            </a:endParaRPr>
          </a:p>
          <a:p>
            <a:pPr eaLnBrk="1" hangingPunct="1">
              <a:spcBef>
                <a:spcPts val="450"/>
              </a:spcBef>
              <a:buClrTx/>
              <a:buFontTx/>
              <a:buNone/>
            </a:pPr>
            <a:r>
              <a:rPr lang="en-US" altLang="en-US" sz="2000" b="1" dirty="0">
                <a:latin typeface="Century Gothic" panose="020B0502020202020204" pitchFamily="34" charset="0"/>
                <a:cs typeface="Arial" panose="020B0604020202020204" pitchFamily="34" charset="0"/>
              </a:rPr>
              <a:t>Option 6</a:t>
            </a:r>
          </a:p>
          <a:p>
            <a:pPr eaLnBrk="1" hangingPunct="1">
              <a:spcBef>
                <a:spcPts val="450"/>
              </a:spcBef>
              <a:buClrTx/>
              <a:buFontTx/>
              <a:buNone/>
            </a:pPr>
            <a:r>
              <a:rPr lang="en-US" altLang="en-US" sz="2000" dirty="0">
                <a:latin typeface="Century Gothic" panose="020B0502020202020204" pitchFamily="34" charset="0"/>
                <a:cs typeface="Arial" panose="020B0604020202020204" pitchFamily="34" charset="0"/>
              </a:rPr>
              <a:t>Community cohesion – focus on developing better relations with different communities in your own country and elsewhere. </a:t>
            </a:r>
          </a:p>
        </p:txBody>
      </p:sp>
    </p:spTree>
    <p:extLst>
      <p:ext uri="{BB962C8B-B14F-4D97-AF65-F5344CB8AC3E}">
        <p14:creationId xmlns:p14="http://schemas.microsoft.com/office/powerpoint/2010/main" val="159967558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6D1D1-EA6F-4AA1-8501-50A6751DE4BD}"/>
              </a:ext>
            </a:extLst>
          </p:cNvPr>
          <p:cNvSpPr txBox="1"/>
          <p:nvPr/>
        </p:nvSpPr>
        <p:spPr>
          <a:xfrm>
            <a:off x="100982" y="76361"/>
            <a:ext cx="6864594" cy="830997"/>
          </a:xfrm>
          <a:prstGeom prst="rect">
            <a:avLst/>
          </a:prstGeom>
          <a:noFill/>
        </p:spPr>
        <p:txBody>
          <a:bodyPr wrap="square" rtlCol="0">
            <a:spAutoFit/>
          </a:bodyPr>
          <a:lstStyle/>
          <a:p>
            <a:r>
              <a:rPr lang="en-US" sz="4800" dirty="0">
                <a:solidFill>
                  <a:srgbClr val="0099D1"/>
                </a:solidFill>
                <a:latin typeface="Century Gothic" panose="020B0502020202020204" pitchFamily="34" charset="0"/>
              </a:rPr>
              <a:t>Outreach</a:t>
            </a:r>
            <a:endParaRPr lang="en-GB" sz="4800" dirty="0">
              <a:solidFill>
                <a:srgbClr val="0099D1"/>
              </a:solidFill>
              <a:latin typeface="Century Gothic" panose="020B0502020202020204" pitchFamily="34" charset="0"/>
            </a:endParaRPr>
          </a:p>
        </p:txBody>
      </p:sp>
      <p:sp>
        <p:nvSpPr>
          <p:cNvPr id="13" name="Shape 4925">
            <a:extLst>
              <a:ext uri="{FF2B5EF4-FFF2-40B4-BE49-F238E27FC236}">
                <a16:creationId xmlns:a16="http://schemas.microsoft.com/office/drawing/2014/main" id="{B4AFA009-EF4D-44D6-B060-39CB9F528A03}"/>
              </a:ext>
            </a:extLst>
          </p:cNvPr>
          <p:cNvSpPr/>
          <p:nvPr/>
        </p:nvSpPr>
        <p:spPr>
          <a:xfrm>
            <a:off x="4722607" y="4764278"/>
            <a:ext cx="5757776"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4" name="Shape 5826">
            <a:extLst>
              <a:ext uri="{FF2B5EF4-FFF2-40B4-BE49-F238E27FC236}">
                <a16:creationId xmlns:a16="http://schemas.microsoft.com/office/drawing/2014/main" id="{F2AD0D3B-2CCC-486D-8875-47861351A29D}"/>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5" name="Picture 14">
            <a:extLst>
              <a:ext uri="{FF2B5EF4-FFF2-40B4-BE49-F238E27FC236}">
                <a16:creationId xmlns:a16="http://schemas.microsoft.com/office/drawing/2014/main" id="{BA6182A9-C792-4DF5-9263-BDC75E574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7" name="Rectangle 2">
            <a:extLst>
              <a:ext uri="{FF2B5EF4-FFF2-40B4-BE49-F238E27FC236}">
                <a16:creationId xmlns:a16="http://schemas.microsoft.com/office/drawing/2014/main" id="{5CDB519F-0ADF-482A-8A4F-66C1DC906626}"/>
              </a:ext>
            </a:extLst>
          </p:cNvPr>
          <p:cNvSpPr>
            <a:spLocks noChangeArrowheads="1"/>
          </p:cNvSpPr>
          <p:nvPr/>
        </p:nvSpPr>
        <p:spPr bwMode="auto">
          <a:xfrm>
            <a:off x="256968" y="814590"/>
            <a:ext cx="8185150" cy="542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9pPr>
          </a:lstStyle>
          <a:p>
            <a:pPr eaLnBrk="1" hangingPunct="1">
              <a:spcBef>
                <a:spcPts val="450"/>
              </a:spcBef>
              <a:buClrTx/>
              <a:buFontTx/>
              <a:buNone/>
            </a:pPr>
            <a:r>
              <a:rPr lang="en-US" altLang="en-US" sz="1800" b="1" dirty="0">
                <a:latin typeface="Century Gothic" panose="020B0502020202020204" pitchFamily="34" charset="0"/>
                <a:cs typeface="Arial" panose="020B0604020202020204" pitchFamily="34" charset="0"/>
              </a:rPr>
              <a:t>Will you choose Option 5?</a:t>
            </a:r>
          </a:p>
          <a:p>
            <a:pPr eaLnBrk="1" hangingPunct="1">
              <a:spcBef>
                <a:spcPts val="450"/>
              </a:spcBef>
              <a:buClrTx/>
              <a:buFontTx/>
              <a:buNone/>
            </a:pPr>
            <a:r>
              <a:rPr lang="en-US" altLang="en-US" sz="1800" b="1" dirty="0">
                <a:solidFill>
                  <a:srgbClr val="FF0000"/>
                </a:solidFill>
                <a:latin typeface="Century Gothic" panose="020B0502020202020204" pitchFamily="34" charset="0"/>
                <a:cs typeface="Arial" panose="020B0604020202020204" pitchFamily="34" charset="0"/>
              </a:rPr>
              <a:t>Make contact and discuss with terrorists. Find out what the terrorists want. The British government negotiated a peace settlement with the IRA.  </a:t>
            </a:r>
          </a:p>
          <a:p>
            <a:pPr eaLnBrk="1" hangingPunct="1">
              <a:spcBef>
                <a:spcPts val="350"/>
              </a:spcBef>
              <a:buClrTx/>
              <a:buFontTx/>
              <a:buNone/>
            </a:pPr>
            <a:r>
              <a:rPr lang="en-US" altLang="en-US" sz="1800" dirty="0">
                <a:latin typeface="Century Gothic" panose="020B0502020202020204" pitchFamily="34" charset="0"/>
                <a:cs typeface="Arial" panose="020B0604020202020204" pitchFamily="34" charset="0"/>
              </a:rPr>
              <a:t>This may be a good idea. If you can understand the terrorists’ demands, you may be able to prevent future attacks. Surely dialogue is a good thing?</a:t>
            </a:r>
          </a:p>
          <a:p>
            <a:pPr eaLnBrk="1" hangingPunct="1">
              <a:spcBef>
                <a:spcPts val="250"/>
              </a:spcBef>
              <a:buClrTx/>
              <a:buFontTx/>
              <a:buNone/>
            </a:pPr>
            <a:endParaRPr lang="en-US" altLang="en-US" sz="800" baseline="-25000" dirty="0">
              <a:latin typeface="Century Gothic" panose="020B0502020202020204" pitchFamily="34" charset="0"/>
              <a:cs typeface="Arial" panose="020B0604020202020204" pitchFamily="34" charset="0"/>
            </a:endParaRPr>
          </a:p>
          <a:p>
            <a:pPr eaLnBrk="1" hangingPunct="1">
              <a:spcBef>
                <a:spcPts val="350"/>
              </a:spcBef>
              <a:buClrTx/>
              <a:buFontTx/>
              <a:buNone/>
            </a:pPr>
            <a:r>
              <a:rPr lang="en-US" altLang="en-US" sz="1800" b="1" dirty="0">
                <a:latin typeface="Century Gothic" panose="020B0502020202020204" pitchFamily="34" charset="0"/>
                <a:cs typeface="Arial" panose="020B0604020202020204" pitchFamily="34" charset="0"/>
              </a:rPr>
              <a:t>But can you answer these questions?</a:t>
            </a:r>
          </a:p>
        </p:txBody>
      </p:sp>
      <p:sp>
        <p:nvSpPr>
          <p:cNvPr id="8" name="Speech Bubble: Rectangle 7">
            <a:extLst>
              <a:ext uri="{FF2B5EF4-FFF2-40B4-BE49-F238E27FC236}">
                <a16:creationId xmlns:a16="http://schemas.microsoft.com/office/drawing/2014/main" id="{F4750E45-1201-4B3B-B0AC-CD4F12DCBB51}"/>
              </a:ext>
            </a:extLst>
          </p:cNvPr>
          <p:cNvSpPr/>
          <p:nvPr/>
        </p:nvSpPr>
        <p:spPr>
          <a:xfrm>
            <a:off x="4654309" y="3146810"/>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peech Bubble: Rectangle 8">
            <a:extLst>
              <a:ext uri="{FF2B5EF4-FFF2-40B4-BE49-F238E27FC236}">
                <a16:creationId xmlns:a16="http://schemas.microsoft.com/office/drawing/2014/main" id="{5AC680FA-3F9E-4F60-B5F1-2BD40B7CD01F}"/>
              </a:ext>
            </a:extLst>
          </p:cNvPr>
          <p:cNvSpPr/>
          <p:nvPr/>
        </p:nvSpPr>
        <p:spPr>
          <a:xfrm>
            <a:off x="6965576" y="3144737"/>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peech Bubble: Rectangle 9">
            <a:extLst>
              <a:ext uri="{FF2B5EF4-FFF2-40B4-BE49-F238E27FC236}">
                <a16:creationId xmlns:a16="http://schemas.microsoft.com/office/drawing/2014/main" id="{69D9C2EB-716B-4496-A89F-5DE35321ED2F}"/>
              </a:ext>
            </a:extLst>
          </p:cNvPr>
          <p:cNvSpPr/>
          <p:nvPr/>
        </p:nvSpPr>
        <p:spPr>
          <a:xfrm>
            <a:off x="2343042" y="3144737"/>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peech Bubble: Rectangle 10">
            <a:extLst>
              <a:ext uri="{FF2B5EF4-FFF2-40B4-BE49-F238E27FC236}">
                <a16:creationId xmlns:a16="http://schemas.microsoft.com/office/drawing/2014/main" id="{33BD7A07-D98B-407F-876D-F02F11972767}"/>
              </a:ext>
            </a:extLst>
          </p:cNvPr>
          <p:cNvSpPr/>
          <p:nvPr/>
        </p:nvSpPr>
        <p:spPr>
          <a:xfrm>
            <a:off x="0" y="3146810"/>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7555BAE-AFE2-4744-BAA2-080E4EAD26E3}"/>
              </a:ext>
            </a:extLst>
          </p:cNvPr>
          <p:cNvSpPr txBox="1"/>
          <p:nvPr/>
        </p:nvSpPr>
        <p:spPr>
          <a:xfrm>
            <a:off x="95805" y="3284001"/>
            <a:ext cx="1986814" cy="923330"/>
          </a:xfrm>
          <a:prstGeom prst="rect">
            <a:avLst/>
          </a:prstGeom>
          <a:noFill/>
        </p:spPr>
        <p:txBody>
          <a:bodyPr wrap="square" rtlCol="0">
            <a:spAutoFit/>
          </a:bodyPr>
          <a:lstStyle/>
          <a:p>
            <a:r>
              <a:rPr lang="en-US" b="1" dirty="0">
                <a:latin typeface="Century Gothic" panose="020B0502020202020204" pitchFamily="34" charset="0"/>
              </a:rPr>
              <a:t>1. Why do you think this would be effective?</a:t>
            </a:r>
            <a:endParaRPr lang="en-GB" b="1" dirty="0">
              <a:latin typeface="Century Gothic" panose="020B0502020202020204" pitchFamily="34" charset="0"/>
            </a:endParaRPr>
          </a:p>
        </p:txBody>
      </p:sp>
      <p:sp>
        <p:nvSpPr>
          <p:cNvPr id="16" name="TextBox 15">
            <a:extLst>
              <a:ext uri="{FF2B5EF4-FFF2-40B4-BE49-F238E27FC236}">
                <a16:creationId xmlns:a16="http://schemas.microsoft.com/office/drawing/2014/main" id="{25374427-8526-40A9-A063-7567BE7C0483}"/>
              </a:ext>
            </a:extLst>
          </p:cNvPr>
          <p:cNvSpPr txBox="1"/>
          <p:nvPr/>
        </p:nvSpPr>
        <p:spPr>
          <a:xfrm>
            <a:off x="2370034" y="3149715"/>
            <a:ext cx="2055627" cy="1384995"/>
          </a:xfrm>
          <a:prstGeom prst="rect">
            <a:avLst/>
          </a:prstGeom>
          <a:noFill/>
        </p:spPr>
        <p:txBody>
          <a:bodyPr wrap="square" rtlCol="0">
            <a:spAutoFit/>
          </a:bodyPr>
          <a:lstStyle/>
          <a:p>
            <a:r>
              <a:rPr lang="en-US" sz="1400" b="1" dirty="0">
                <a:latin typeface="Century Gothic" panose="020B0502020202020204" pitchFamily="34" charset="0"/>
              </a:rPr>
              <a:t>2. Contacting terrorists might be a sign that terrorism works; might this encourage more terrorists?</a:t>
            </a:r>
            <a:endParaRPr lang="en-GB" sz="1400" b="1" dirty="0">
              <a:latin typeface="Century Gothic" panose="020B0502020202020204" pitchFamily="34" charset="0"/>
            </a:endParaRPr>
          </a:p>
        </p:txBody>
      </p:sp>
      <p:sp>
        <p:nvSpPr>
          <p:cNvPr id="17" name="TextBox 16">
            <a:extLst>
              <a:ext uri="{FF2B5EF4-FFF2-40B4-BE49-F238E27FC236}">
                <a16:creationId xmlns:a16="http://schemas.microsoft.com/office/drawing/2014/main" id="{E5B249FE-FF9E-4EFA-A346-72AE10058A4C}"/>
              </a:ext>
            </a:extLst>
          </p:cNvPr>
          <p:cNvSpPr txBox="1"/>
          <p:nvPr/>
        </p:nvSpPr>
        <p:spPr>
          <a:xfrm>
            <a:off x="4845919" y="3112175"/>
            <a:ext cx="1986814" cy="1169551"/>
          </a:xfrm>
          <a:prstGeom prst="rect">
            <a:avLst/>
          </a:prstGeom>
          <a:noFill/>
        </p:spPr>
        <p:txBody>
          <a:bodyPr wrap="square" rtlCol="0">
            <a:spAutoFit/>
          </a:bodyPr>
          <a:lstStyle/>
          <a:p>
            <a:r>
              <a:rPr lang="en-US" sz="1400" b="1" dirty="0">
                <a:latin typeface="Century Gothic" panose="020B0502020202020204" pitchFamily="34" charset="0"/>
              </a:rPr>
              <a:t>3. Would the public feel betrayed or aggrieved knowing the government was talking to terrorists?</a:t>
            </a:r>
            <a:endParaRPr lang="en-GB" sz="1400" b="1" dirty="0">
              <a:latin typeface="Century Gothic" panose="020B0502020202020204" pitchFamily="34" charset="0"/>
            </a:endParaRPr>
          </a:p>
        </p:txBody>
      </p:sp>
      <p:sp>
        <p:nvSpPr>
          <p:cNvPr id="18" name="TextBox 17">
            <a:extLst>
              <a:ext uri="{FF2B5EF4-FFF2-40B4-BE49-F238E27FC236}">
                <a16:creationId xmlns:a16="http://schemas.microsoft.com/office/drawing/2014/main" id="{05979C2D-F8D9-48DE-8FEF-681175725F05}"/>
              </a:ext>
            </a:extLst>
          </p:cNvPr>
          <p:cNvSpPr txBox="1"/>
          <p:nvPr/>
        </p:nvSpPr>
        <p:spPr>
          <a:xfrm>
            <a:off x="7061381" y="3144737"/>
            <a:ext cx="1986814" cy="1384995"/>
          </a:xfrm>
          <a:prstGeom prst="rect">
            <a:avLst/>
          </a:prstGeom>
          <a:noFill/>
        </p:spPr>
        <p:txBody>
          <a:bodyPr wrap="square" rtlCol="0">
            <a:spAutoFit/>
          </a:bodyPr>
          <a:lstStyle/>
          <a:p>
            <a:r>
              <a:rPr lang="en-US" sz="1400" b="1" dirty="0">
                <a:latin typeface="Century Gothic" panose="020B0502020202020204" pitchFamily="34" charset="0"/>
              </a:rPr>
              <a:t>4. The terrorists are fanatics; they do not have rational demands. What would talking achieve?</a:t>
            </a:r>
            <a:endParaRPr lang="en-GB" sz="1400" b="1" dirty="0">
              <a:latin typeface="Century Gothic" panose="020B0502020202020204" pitchFamily="34" charset="0"/>
            </a:endParaRPr>
          </a:p>
        </p:txBody>
      </p:sp>
    </p:spTree>
    <p:extLst>
      <p:ext uri="{BB962C8B-B14F-4D97-AF65-F5344CB8AC3E}">
        <p14:creationId xmlns:p14="http://schemas.microsoft.com/office/powerpoint/2010/main" val="242333697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6D1D1-EA6F-4AA1-8501-50A6751DE4BD}"/>
              </a:ext>
            </a:extLst>
          </p:cNvPr>
          <p:cNvSpPr txBox="1"/>
          <p:nvPr/>
        </p:nvSpPr>
        <p:spPr>
          <a:xfrm>
            <a:off x="160149" y="-161536"/>
            <a:ext cx="6864594" cy="830997"/>
          </a:xfrm>
          <a:prstGeom prst="rect">
            <a:avLst/>
          </a:prstGeom>
          <a:noFill/>
        </p:spPr>
        <p:txBody>
          <a:bodyPr wrap="square" rtlCol="0">
            <a:spAutoFit/>
          </a:bodyPr>
          <a:lstStyle/>
          <a:p>
            <a:r>
              <a:rPr lang="en-US" sz="4800" dirty="0">
                <a:solidFill>
                  <a:srgbClr val="0099D1"/>
                </a:solidFill>
                <a:latin typeface="Century Gothic" panose="020B0502020202020204" pitchFamily="34" charset="0"/>
              </a:rPr>
              <a:t>Outreach</a:t>
            </a:r>
            <a:endParaRPr lang="en-GB" sz="4800" dirty="0">
              <a:solidFill>
                <a:srgbClr val="0099D1"/>
              </a:solidFill>
              <a:latin typeface="Century Gothic" panose="020B0502020202020204" pitchFamily="34" charset="0"/>
            </a:endParaRPr>
          </a:p>
        </p:txBody>
      </p:sp>
      <p:sp>
        <p:nvSpPr>
          <p:cNvPr id="13" name="Shape 4925">
            <a:extLst>
              <a:ext uri="{FF2B5EF4-FFF2-40B4-BE49-F238E27FC236}">
                <a16:creationId xmlns:a16="http://schemas.microsoft.com/office/drawing/2014/main" id="{B4AFA009-EF4D-44D6-B060-39CB9F528A03}"/>
              </a:ext>
            </a:extLst>
          </p:cNvPr>
          <p:cNvSpPr/>
          <p:nvPr/>
        </p:nvSpPr>
        <p:spPr>
          <a:xfrm>
            <a:off x="4722607" y="4764278"/>
            <a:ext cx="5757776"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4" name="Shape 5826">
            <a:extLst>
              <a:ext uri="{FF2B5EF4-FFF2-40B4-BE49-F238E27FC236}">
                <a16:creationId xmlns:a16="http://schemas.microsoft.com/office/drawing/2014/main" id="{F2AD0D3B-2CCC-486D-8875-47861351A29D}"/>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5" name="Picture 14">
            <a:extLst>
              <a:ext uri="{FF2B5EF4-FFF2-40B4-BE49-F238E27FC236}">
                <a16:creationId xmlns:a16="http://schemas.microsoft.com/office/drawing/2014/main" id="{BA6182A9-C792-4DF5-9263-BDC75E574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8" name="Rectangle 2">
            <a:extLst>
              <a:ext uri="{FF2B5EF4-FFF2-40B4-BE49-F238E27FC236}">
                <a16:creationId xmlns:a16="http://schemas.microsoft.com/office/drawing/2014/main" id="{555F550F-35A0-4C1B-9B87-567DF69F380E}"/>
              </a:ext>
            </a:extLst>
          </p:cNvPr>
          <p:cNvSpPr>
            <a:spLocks noChangeArrowheads="1"/>
          </p:cNvSpPr>
          <p:nvPr/>
        </p:nvSpPr>
        <p:spPr bwMode="auto">
          <a:xfrm>
            <a:off x="337047" y="570963"/>
            <a:ext cx="8185150" cy="542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9pPr>
          </a:lstStyle>
          <a:p>
            <a:pPr eaLnBrk="1" hangingPunct="1">
              <a:spcBef>
                <a:spcPts val="450"/>
              </a:spcBef>
              <a:buClrTx/>
              <a:buFontTx/>
              <a:buNone/>
            </a:pPr>
            <a:r>
              <a:rPr lang="en-US" altLang="en-US" sz="1800" b="1" dirty="0">
                <a:latin typeface="Century Gothic" panose="020B0502020202020204" pitchFamily="34" charset="0"/>
                <a:cs typeface="Arial" panose="020B0604020202020204" pitchFamily="34" charset="0"/>
              </a:rPr>
              <a:t>Will you choose Option 6?</a:t>
            </a:r>
          </a:p>
          <a:p>
            <a:pPr eaLnBrk="1" hangingPunct="1">
              <a:spcBef>
                <a:spcPts val="450"/>
              </a:spcBef>
              <a:buClrTx/>
              <a:buFontTx/>
              <a:buNone/>
            </a:pPr>
            <a:r>
              <a:rPr lang="en-US" altLang="en-US" sz="1800" b="1" dirty="0">
                <a:solidFill>
                  <a:srgbClr val="FF0000"/>
                </a:solidFill>
                <a:latin typeface="Century Gothic" panose="020B0502020202020204" pitchFamily="34" charset="0"/>
                <a:cs typeface="Arial" panose="020B0604020202020204" pitchFamily="34" charset="0"/>
              </a:rPr>
              <a:t>Community cohesion – focus on developing better relations with different communities in your own country and elsewhere. Many countries conduct community cohesion work in order to prevent extremism.</a:t>
            </a:r>
          </a:p>
          <a:p>
            <a:pPr eaLnBrk="1" hangingPunct="1">
              <a:spcBef>
                <a:spcPts val="350"/>
              </a:spcBef>
              <a:buClrTx/>
              <a:buFontTx/>
              <a:buNone/>
            </a:pPr>
            <a:r>
              <a:rPr lang="en-US" altLang="en-US" sz="1800" dirty="0">
                <a:latin typeface="Century Gothic" panose="020B0502020202020204" pitchFamily="34" charset="0"/>
                <a:cs typeface="Arial" panose="020B0604020202020204" pitchFamily="34" charset="0"/>
              </a:rPr>
              <a:t>This may be a good idea. If people learn more about each other, there is less fear and mistrust, and people are less likely to turn to violence. </a:t>
            </a:r>
            <a:endParaRPr lang="en-US" altLang="en-US" sz="800" baseline="-25000" dirty="0">
              <a:latin typeface="Century Gothic" panose="020B0502020202020204" pitchFamily="34" charset="0"/>
              <a:cs typeface="Arial" panose="020B0604020202020204" pitchFamily="34" charset="0"/>
            </a:endParaRPr>
          </a:p>
          <a:p>
            <a:pPr eaLnBrk="1" hangingPunct="1">
              <a:spcBef>
                <a:spcPts val="350"/>
              </a:spcBef>
              <a:buClrTx/>
              <a:buFontTx/>
              <a:buNone/>
            </a:pPr>
            <a:r>
              <a:rPr lang="en-US" altLang="en-US" sz="1800" b="1" dirty="0">
                <a:latin typeface="Century Gothic" panose="020B0502020202020204" pitchFamily="34" charset="0"/>
                <a:cs typeface="Arial" panose="020B0604020202020204" pitchFamily="34" charset="0"/>
              </a:rPr>
              <a:t>But can you answer these questions?</a:t>
            </a:r>
          </a:p>
        </p:txBody>
      </p:sp>
      <p:sp>
        <p:nvSpPr>
          <p:cNvPr id="7" name="Speech Bubble: Rectangle 6">
            <a:extLst>
              <a:ext uri="{FF2B5EF4-FFF2-40B4-BE49-F238E27FC236}">
                <a16:creationId xmlns:a16="http://schemas.microsoft.com/office/drawing/2014/main" id="{67D4142E-D7C9-49A2-B5AC-89B26C47CAD3}"/>
              </a:ext>
            </a:extLst>
          </p:cNvPr>
          <p:cNvSpPr/>
          <p:nvPr/>
        </p:nvSpPr>
        <p:spPr>
          <a:xfrm>
            <a:off x="4629248" y="3082634"/>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peech Bubble: Rectangle 8">
            <a:extLst>
              <a:ext uri="{FF2B5EF4-FFF2-40B4-BE49-F238E27FC236}">
                <a16:creationId xmlns:a16="http://schemas.microsoft.com/office/drawing/2014/main" id="{F94A351C-35B8-40CD-AAF2-6B6EF10CBB14}"/>
              </a:ext>
            </a:extLst>
          </p:cNvPr>
          <p:cNvSpPr/>
          <p:nvPr/>
        </p:nvSpPr>
        <p:spPr>
          <a:xfrm>
            <a:off x="2368379" y="3082634"/>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peech Bubble: Rectangle 9">
            <a:extLst>
              <a:ext uri="{FF2B5EF4-FFF2-40B4-BE49-F238E27FC236}">
                <a16:creationId xmlns:a16="http://schemas.microsoft.com/office/drawing/2014/main" id="{B89B46BA-3FB6-4E4C-BAC6-58858D65D1EC}"/>
              </a:ext>
            </a:extLst>
          </p:cNvPr>
          <p:cNvSpPr/>
          <p:nvPr/>
        </p:nvSpPr>
        <p:spPr>
          <a:xfrm>
            <a:off x="67524" y="3087688"/>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FF2C985-5783-4C24-AC4B-AE4EED269A81}"/>
              </a:ext>
            </a:extLst>
          </p:cNvPr>
          <p:cNvSpPr txBox="1"/>
          <p:nvPr/>
        </p:nvSpPr>
        <p:spPr>
          <a:xfrm>
            <a:off x="145167" y="3284001"/>
            <a:ext cx="1986814" cy="923330"/>
          </a:xfrm>
          <a:prstGeom prst="rect">
            <a:avLst/>
          </a:prstGeom>
          <a:noFill/>
        </p:spPr>
        <p:txBody>
          <a:bodyPr wrap="square" rtlCol="0">
            <a:spAutoFit/>
          </a:bodyPr>
          <a:lstStyle/>
          <a:p>
            <a:r>
              <a:rPr lang="en-US" b="1" dirty="0">
                <a:latin typeface="Century Gothic" panose="020B0502020202020204" pitchFamily="34" charset="0"/>
              </a:rPr>
              <a:t>1. Why do you think this would be effective?</a:t>
            </a:r>
            <a:endParaRPr lang="en-GB" b="1" dirty="0">
              <a:latin typeface="Century Gothic" panose="020B0502020202020204" pitchFamily="34" charset="0"/>
            </a:endParaRPr>
          </a:p>
        </p:txBody>
      </p:sp>
      <p:sp>
        <p:nvSpPr>
          <p:cNvPr id="12" name="TextBox 11">
            <a:extLst>
              <a:ext uri="{FF2B5EF4-FFF2-40B4-BE49-F238E27FC236}">
                <a16:creationId xmlns:a16="http://schemas.microsoft.com/office/drawing/2014/main" id="{DA2E0A74-24AE-4F56-BF2A-C5D9D5D5AE1F}"/>
              </a:ext>
            </a:extLst>
          </p:cNvPr>
          <p:cNvSpPr txBox="1"/>
          <p:nvPr/>
        </p:nvSpPr>
        <p:spPr>
          <a:xfrm>
            <a:off x="2337797" y="3100321"/>
            <a:ext cx="2260869" cy="1277273"/>
          </a:xfrm>
          <a:prstGeom prst="rect">
            <a:avLst/>
          </a:prstGeom>
          <a:noFill/>
        </p:spPr>
        <p:txBody>
          <a:bodyPr wrap="square" rtlCol="0">
            <a:spAutoFit/>
          </a:bodyPr>
          <a:lstStyle/>
          <a:p>
            <a:r>
              <a:rPr lang="en-US" sz="1100" b="1" dirty="0">
                <a:latin typeface="Century Gothic" panose="020B0502020202020204" pitchFamily="34" charset="0"/>
              </a:rPr>
              <a:t>2. The terrorists were fanatics and not representative of any community; encouraging better relations between different communities might be a nice thing to do, but will it actually stop fanatics?</a:t>
            </a:r>
            <a:endParaRPr lang="en-GB" sz="1100" b="1" dirty="0">
              <a:latin typeface="Century Gothic" panose="020B0502020202020204" pitchFamily="34" charset="0"/>
            </a:endParaRPr>
          </a:p>
        </p:txBody>
      </p:sp>
      <p:sp>
        <p:nvSpPr>
          <p:cNvPr id="16" name="TextBox 15">
            <a:extLst>
              <a:ext uri="{FF2B5EF4-FFF2-40B4-BE49-F238E27FC236}">
                <a16:creationId xmlns:a16="http://schemas.microsoft.com/office/drawing/2014/main" id="{16A350A7-ECFE-4E87-90DB-3A519D944AFE}"/>
              </a:ext>
            </a:extLst>
          </p:cNvPr>
          <p:cNvSpPr txBox="1"/>
          <p:nvPr/>
        </p:nvSpPr>
        <p:spPr>
          <a:xfrm>
            <a:off x="4720266" y="3063451"/>
            <a:ext cx="2182554" cy="1384995"/>
          </a:xfrm>
          <a:prstGeom prst="rect">
            <a:avLst/>
          </a:prstGeom>
          <a:noFill/>
        </p:spPr>
        <p:txBody>
          <a:bodyPr wrap="square" rtlCol="0">
            <a:spAutoFit/>
          </a:bodyPr>
          <a:lstStyle/>
          <a:p>
            <a:r>
              <a:rPr lang="en-US" sz="1400" b="1" dirty="0">
                <a:latin typeface="Century Gothic" panose="020B0502020202020204" pitchFamily="34" charset="0"/>
              </a:rPr>
              <a:t>3. Many voters will want to see decisive action from the government. Might this be seen as a weak response?</a:t>
            </a:r>
            <a:endParaRPr lang="en-GB" sz="1400" b="1" dirty="0">
              <a:latin typeface="Century Gothic" panose="020B0502020202020204" pitchFamily="34" charset="0"/>
            </a:endParaRPr>
          </a:p>
        </p:txBody>
      </p:sp>
      <p:sp>
        <p:nvSpPr>
          <p:cNvPr id="17" name="Speech Bubble: Rectangle 16">
            <a:extLst>
              <a:ext uri="{FF2B5EF4-FFF2-40B4-BE49-F238E27FC236}">
                <a16:creationId xmlns:a16="http://schemas.microsoft.com/office/drawing/2014/main" id="{45514744-D9E7-4BFE-A639-3C7DB28A74A2}"/>
              </a:ext>
            </a:extLst>
          </p:cNvPr>
          <p:cNvSpPr/>
          <p:nvPr/>
        </p:nvSpPr>
        <p:spPr>
          <a:xfrm>
            <a:off x="6890117" y="3087688"/>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2EE7474-877B-44D3-AC72-8D29DAE6D5F7}"/>
              </a:ext>
            </a:extLst>
          </p:cNvPr>
          <p:cNvSpPr txBox="1"/>
          <p:nvPr/>
        </p:nvSpPr>
        <p:spPr>
          <a:xfrm>
            <a:off x="7002650" y="3154181"/>
            <a:ext cx="1986814" cy="1169551"/>
          </a:xfrm>
          <a:prstGeom prst="rect">
            <a:avLst/>
          </a:prstGeom>
          <a:noFill/>
        </p:spPr>
        <p:txBody>
          <a:bodyPr wrap="square" rtlCol="0">
            <a:spAutoFit/>
          </a:bodyPr>
          <a:lstStyle/>
          <a:p>
            <a:r>
              <a:rPr lang="en-US" sz="1400" b="1" dirty="0">
                <a:latin typeface="Century Gothic" panose="020B0502020202020204" pitchFamily="34" charset="0"/>
              </a:rPr>
              <a:t>4. Would this really help protect you from attacks from committed terrorists overseas?</a:t>
            </a:r>
            <a:endParaRPr lang="en-GB" sz="1400" b="1" dirty="0">
              <a:latin typeface="Century Gothic" panose="020B0502020202020204" pitchFamily="34" charset="0"/>
            </a:endParaRPr>
          </a:p>
        </p:txBody>
      </p:sp>
    </p:spTree>
    <p:extLst>
      <p:ext uri="{BB962C8B-B14F-4D97-AF65-F5344CB8AC3E}">
        <p14:creationId xmlns:p14="http://schemas.microsoft.com/office/powerpoint/2010/main" val="232672571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6D1D1-EA6F-4AA1-8501-50A6751DE4BD}"/>
              </a:ext>
            </a:extLst>
          </p:cNvPr>
          <p:cNvSpPr txBox="1"/>
          <p:nvPr/>
        </p:nvSpPr>
        <p:spPr>
          <a:xfrm>
            <a:off x="256968" y="144957"/>
            <a:ext cx="6864594" cy="830997"/>
          </a:xfrm>
          <a:prstGeom prst="rect">
            <a:avLst/>
          </a:prstGeom>
          <a:noFill/>
        </p:spPr>
        <p:txBody>
          <a:bodyPr wrap="square" rtlCol="0">
            <a:spAutoFit/>
          </a:bodyPr>
          <a:lstStyle/>
          <a:p>
            <a:r>
              <a:rPr lang="en-US" sz="4800" dirty="0">
                <a:solidFill>
                  <a:srgbClr val="0099D1"/>
                </a:solidFill>
                <a:latin typeface="Century Gothic" panose="020B0502020202020204" pitchFamily="34" charset="0"/>
              </a:rPr>
              <a:t>Tighten security</a:t>
            </a:r>
            <a:endParaRPr lang="en-GB" sz="4800" dirty="0">
              <a:solidFill>
                <a:srgbClr val="0099D1"/>
              </a:solidFill>
              <a:latin typeface="Century Gothic" panose="020B0502020202020204" pitchFamily="34" charset="0"/>
            </a:endParaRPr>
          </a:p>
        </p:txBody>
      </p:sp>
      <p:sp>
        <p:nvSpPr>
          <p:cNvPr id="13" name="Shape 4925">
            <a:extLst>
              <a:ext uri="{FF2B5EF4-FFF2-40B4-BE49-F238E27FC236}">
                <a16:creationId xmlns:a16="http://schemas.microsoft.com/office/drawing/2014/main" id="{B4AFA009-EF4D-44D6-B060-39CB9F528A03}"/>
              </a:ext>
            </a:extLst>
          </p:cNvPr>
          <p:cNvSpPr/>
          <p:nvPr/>
        </p:nvSpPr>
        <p:spPr>
          <a:xfrm>
            <a:off x="4722607" y="4764278"/>
            <a:ext cx="5757776"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4" name="Shape 5826">
            <a:extLst>
              <a:ext uri="{FF2B5EF4-FFF2-40B4-BE49-F238E27FC236}">
                <a16:creationId xmlns:a16="http://schemas.microsoft.com/office/drawing/2014/main" id="{F2AD0D3B-2CCC-486D-8875-47861351A29D}"/>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5" name="Picture 14">
            <a:extLst>
              <a:ext uri="{FF2B5EF4-FFF2-40B4-BE49-F238E27FC236}">
                <a16:creationId xmlns:a16="http://schemas.microsoft.com/office/drawing/2014/main" id="{BA6182A9-C792-4DF5-9263-BDC75E574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7" name="Rectangle 2">
            <a:extLst>
              <a:ext uri="{FF2B5EF4-FFF2-40B4-BE49-F238E27FC236}">
                <a16:creationId xmlns:a16="http://schemas.microsoft.com/office/drawing/2014/main" id="{CFB90310-3339-4E75-96E5-775F752A617C}"/>
              </a:ext>
            </a:extLst>
          </p:cNvPr>
          <p:cNvSpPr>
            <a:spLocks noChangeArrowheads="1"/>
          </p:cNvSpPr>
          <p:nvPr/>
        </p:nvSpPr>
        <p:spPr bwMode="auto">
          <a:xfrm>
            <a:off x="337047" y="1250267"/>
            <a:ext cx="7213600" cy="323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9pPr>
          </a:lstStyle>
          <a:p>
            <a:pPr eaLnBrk="1" hangingPunct="1">
              <a:spcBef>
                <a:spcPts val="450"/>
              </a:spcBef>
              <a:buClrTx/>
              <a:buFontTx/>
              <a:buNone/>
            </a:pPr>
            <a:r>
              <a:rPr lang="en-US" altLang="en-US" sz="2000" b="1" dirty="0">
                <a:latin typeface="Century Gothic" panose="020B0502020202020204" pitchFamily="34" charset="0"/>
                <a:cs typeface="Arial" panose="020B0604020202020204" pitchFamily="34" charset="0"/>
              </a:rPr>
              <a:t>Option 7</a:t>
            </a:r>
          </a:p>
          <a:p>
            <a:pPr eaLnBrk="1" hangingPunct="1">
              <a:spcBef>
                <a:spcPts val="450"/>
              </a:spcBef>
              <a:buClrTx/>
              <a:buFontTx/>
              <a:buNone/>
            </a:pPr>
            <a:r>
              <a:rPr lang="en-US" altLang="en-US" sz="2000" dirty="0">
                <a:latin typeface="Century Gothic" panose="020B0502020202020204" pitchFamily="34" charset="0"/>
                <a:cs typeface="Arial" panose="020B0604020202020204" pitchFamily="34" charset="0"/>
              </a:rPr>
              <a:t>Tighten up border security. Have increased security at airports and places that might be targets. </a:t>
            </a:r>
          </a:p>
          <a:p>
            <a:pPr eaLnBrk="1" hangingPunct="1">
              <a:spcBef>
                <a:spcPts val="450"/>
              </a:spcBef>
              <a:buClrTx/>
              <a:buFontTx/>
              <a:buNone/>
            </a:pPr>
            <a:endParaRPr lang="en-US" altLang="en-US" sz="2000" dirty="0">
              <a:latin typeface="Century Gothic" panose="020B0502020202020204" pitchFamily="34" charset="0"/>
              <a:cs typeface="Arial" panose="020B0604020202020204" pitchFamily="34" charset="0"/>
            </a:endParaRPr>
          </a:p>
          <a:p>
            <a:pPr eaLnBrk="1" hangingPunct="1">
              <a:spcBef>
                <a:spcPts val="450"/>
              </a:spcBef>
              <a:buClrTx/>
              <a:buFontTx/>
              <a:buNone/>
            </a:pPr>
            <a:r>
              <a:rPr lang="en-US" altLang="en-US" sz="2000" b="1" dirty="0">
                <a:latin typeface="Century Gothic" panose="020B0502020202020204" pitchFamily="34" charset="0"/>
                <a:cs typeface="Arial" panose="020B0604020202020204" pitchFamily="34" charset="0"/>
              </a:rPr>
              <a:t>Option 8</a:t>
            </a:r>
          </a:p>
          <a:p>
            <a:pPr eaLnBrk="1" hangingPunct="1">
              <a:spcBef>
                <a:spcPts val="450"/>
              </a:spcBef>
              <a:buClrTx/>
              <a:buFontTx/>
              <a:buNone/>
            </a:pPr>
            <a:r>
              <a:rPr lang="en-US" altLang="en-US" sz="2000" dirty="0">
                <a:latin typeface="Century Gothic" panose="020B0502020202020204" pitchFamily="34" charset="0"/>
                <a:cs typeface="Arial" panose="020B0604020202020204" pitchFamily="34" charset="0"/>
              </a:rPr>
              <a:t>Pass laws to give the police and government more powers to pursue terrorists. For example, allow arrest without charge or trial. </a:t>
            </a:r>
          </a:p>
        </p:txBody>
      </p:sp>
    </p:spTree>
    <p:extLst>
      <p:ext uri="{BB962C8B-B14F-4D97-AF65-F5344CB8AC3E}">
        <p14:creationId xmlns:p14="http://schemas.microsoft.com/office/powerpoint/2010/main" val="274950106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6D1D1-EA6F-4AA1-8501-50A6751DE4BD}"/>
              </a:ext>
            </a:extLst>
          </p:cNvPr>
          <p:cNvSpPr txBox="1"/>
          <p:nvPr/>
        </p:nvSpPr>
        <p:spPr>
          <a:xfrm>
            <a:off x="256968" y="46678"/>
            <a:ext cx="6864594" cy="830997"/>
          </a:xfrm>
          <a:prstGeom prst="rect">
            <a:avLst/>
          </a:prstGeom>
          <a:noFill/>
        </p:spPr>
        <p:txBody>
          <a:bodyPr wrap="square" rtlCol="0">
            <a:spAutoFit/>
          </a:bodyPr>
          <a:lstStyle/>
          <a:p>
            <a:r>
              <a:rPr lang="en-US" sz="4800" dirty="0">
                <a:solidFill>
                  <a:srgbClr val="0099D1"/>
                </a:solidFill>
                <a:latin typeface="Century Gothic" panose="020B0502020202020204" pitchFamily="34" charset="0"/>
              </a:rPr>
              <a:t>Tighten security</a:t>
            </a:r>
            <a:endParaRPr lang="en-GB" sz="4800" dirty="0">
              <a:solidFill>
                <a:srgbClr val="0099D1"/>
              </a:solidFill>
              <a:latin typeface="Century Gothic" panose="020B0502020202020204" pitchFamily="34" charset="0"/>
            </a:endParaRPr>
          </a:p>
        </p:txBody>
      </p:sp>
      <p:sp>
        <p:nvSpPr>
          <p:cNvPr id="13" name="Shape 4925">
            <a:extLst>
              <a:ext uri="{FF2B5EF4-FFF2-40B4-BE49-F238E27FC236}">
                <a16:creationId xmlns:a16="http://schemas.microsoft.com/office/drawing/2014/main" id="{B4AFA009-EF4D-44D6-B060-39CB9F528A03}"/>
              </a:ext>
            </a:extLst>
          </p:cNvPr>
          <p:cNvSpPr/>
          <p:nvPr/>
        </p:nvSpPr>
        <p:spPr>
          <a:xfrm>
            <a:off x="4722607" y="4764278"/>
            <a:ext cx="5757776"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4" name="Shape 5826">
            <a:extLst>
              <a:ext uri="{FF2B5EF4-FFF2-40B4-BE49-F238E27FC236}">
                <a16:creationId xmlns:a16="http://schemas.microsoft.com/office/drawing/2014/main" id="{F2AD0D3B-2CCC-486D-8875-47861351A29D}"/>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5" name="Picture 14">
            <a:extLst>
              <a:ext uri="{FF2B5EF4-FFF2-40B4-BE49-F238E27FC236}">
                <a16:creationId xmlns:a16="http://schemas.microsoft.com/office/drawing/2014/main" id="{BA6182A9-C792-4DF5-9263-BDC75E574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8" name="Rectangle 2">
            <a:extLst>
              <a:ext uri="{FF2B5EF4-FFF2-40B4-BE49-F238E27FC236}">
                <a16:creationId xmlns:a16="http://schemas.microsoft.com/office/drawing/2014/main" id="{9590D7FB-BE35-4A6C-8051-7AD978856AEF}"/>
              </a:ext>
            </a:extLst>
          </p:cNvPr>
          <p:cNvSpPr>
            <a:spLocks noChangeArrowheads="1"/>
          </p:cNvSpPr>
          <p:nvPr/>
        </p:nvSpPr>
        <p:spPr bwMode="auto">
          <a:xfrm>
            <a:off x="161365" y="830192"/>
            <a:ext cx="8885816" cy="542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9pPr>
          </a:lstStyle>
          <a:p>
            <a:pPr eaLnBrk="1" hangingPunct="1">
              <a:spcBef>
                <a:spcPts val="450"/>
              </a:spcBef>
              <a:buClrTx/>
              <a:buFontTx/>
              <a:buNone/>
            </a:pPr>
            <a:r>
              <a:rPr lang="en-US" altLang="en-US" sz="1800" b="1" dirty="0">
                <a:latin typeface="Century Gothic" panose="020B0502020202020204" pitchFamily="34" charset="0"/>
                <a:cs typeface="Arial" panose="020B0604020202020204" pitchFamily="34" charset="0"/>
              </a:rPr>
              <a:t>Will you choose Option 7?</a:t>
            </a:r>
          </a:p>
          <a:p>
            <a:pPr eaLnBrk="1" hangingPunct="1">
              <a:spcBef>
                <a:spcPts val="450"/>
              </a:spcBef>
              <a:buClrTx/>
              <a:buFontTx/>
              <a:buNone/>
            </a:pPr>
            <a:r>
              <a:rPr lang="en-US" altLang="en-US" sz="1800" b="1" dirty="0">
                <a:solidFill>
                  <a:srgbClr val="FF0000"/>
                </a:solidFill>
                <a:latin typeface="Century Gothic" panose="020B0502020202020204" pitchFamily="34" charset="0"/>
                <a:cs typeface="Arial" panose="020B0604020202020204" pitchFamily="34" charset="0"/>
              </a:rPr>
              <a:t>Tighten up border security. Have increased security at airports and places that might be targets. In the wake of 9/11, almost every country in the world tightened border security and introduced new measures at airports.</a:t>
            </a:r>
          </a:p>
          <a:p>
            <a:pPr eaLnBrk="1" hangingPunct="1">
              <a:spcBef>
                <a:spcPts val="350"/>
              </a:spcBef>
              <a:buClrTx/>
              <a:buFontTx/>
              <a:buNone/>
            </a:pPr>
            <a:r>
              <a:rPr lang="en-US" altLang="en-US" sz="1400" dirty="0">
                <a:latin typeface="Century Gothic" panose="020B0502020202020204" pitchFamily="34" charset="0"/>
                <a:cs typeface="Arial" panose="020B0604020202020204" pitchFamily="34" charset="0"/>
              </a:rPr>
              <a:t>This may be a good idea. Monitoring people coming in and out of the country more closely might stop the possible terrorists from entering your country. Tightening airport security would make it much harder for potential terrorists to take knives or weapons onto airplanes. </a:t>
            </a:r>
          </a:p>
          <a:p>
            <a:pPr eaLnBrk="1" hangingPunct="1">
              <a:spcBef>
                <a:spcPts val="250"/>
              </a:spcBef>
              <a:buClrTx/>
              <a:buFontTx/>
              <a:buNone/>
            </a:pPr>
            <a:endParaRPr lang="en-US" altLang="en-US" sz="800" baseline="-25000" dirty="0">
              <a:latin typeface="Century Gothic" panose="020B0502020202020204" pitchFamily="34" charset="0"/>
              <a:cs typeface="Arial" panose="020B0604020202020204" pitchFamily="34" charset="0"/>
            </a:endParaRPr>
          </a:p>
          <a:p>
            <a:pPr eaLnBrk="1" hangingPunct="1">
              <a:spcBef>
                <a:spcPts val="350"/>
              </a:spcBef>
              <a:buClrTx/>
              <a:buFontTx/>
              <a:buNone/>
            </a:pPr>
            <a:r>
              <a:rPr lang="en-US" altLang="en-US" sz="1400" b="1" dirty="0">
                <a:latin typeface="Century Gothic" panose="020B0502020202020204" pitchFamily="34" charset="0"/>
                <a:cs typeface="Arial" panose="020B0604020202020204" pitchFamily="34" charset="0"/>
              </a:rPr>
              <a:t>But can you answer these questions?</a:t>
            </a:r>
          </a:p>
        </p:txBody>
      </p:sp>
      <p:sp>
        <p:nvSpPr>
          <p:cNvPr id="7" name="Speech Bubble: Rectangle 6">
            <a:extLst>
              <a:ext uri="{FF2B5EF4-FFF2-40B4-BE49-F238E27FC236}">
                <a16:creationId xmlns:a16="http://schemas.microsoft.com/office/drawing/2014/main" id="{B1E80C64-DB48-43AC-8E68-D4E637608B3E}"/>
              </a:ext>
            </a:extLst>
          </p:cNvPr>
          <p:cNvSpPr/>
          <p:nvPr/>
        </p:nvSpPr>
        <p:spPr>
          <a:xfrm>
            <a:off x="6965576" y="3142775"/>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peech Bubble: Rectangle 8">
            <a:extLst>
              <a:ext uri="{FF2B5EF4-FFF2-40B4-BE49-F238E27FC236}">
                <a16:creationId xmlns:a16="http://schemas.microsoft.com/office/drawing/2014/main" id="{955F52B5-0F6C-44A8-AEA1-C0BC455EF2BD}"/>
              </a:ext>
            </a:extLst>
          </p:cNvPr>
          <p:cNvSpPr/>
          <p:nvPr/>
        </p:nvSpPr>
        <p:spPr>
          <a:xfrm>
            <a:off x="4655612" y="3147481"/>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peech Bubble: Rectangle 9">
            <a:extLst>
              <a:ext uri="{FF2B5EF4-FFF2-40B4-BE49-F238E27FC236}">
                <a16:creationId xmlns:a16="http://schemas.microsoft.com/office/drawing/2014/main" id="{4A86F5A9-74C9-4B27-B5EE-48697DAB4B17}"/>
              </a:ext>
            </a:extLst>
          </p:cNvPr>
          <p:cNvSpPr/>
          <p:nvPr/>
        </p:nvSpPr>
        <p:spPr>
          <a:xfrm>
            <a:off x="2337266" y="3147481"/>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peech Bubble: Rectangle 10">
            <a:extLst>
              <a:ext uri="{FF2B5EF4-FFF2-40B4-BE49-F238E27FC236}">
                <a16:creationId xmlns:a16="http://schemas.microsoft.com/office/drawing/2014/main" id="{C6D983BB-002C-4D43-88D2-6F3DD559E982}"/>
              </a:ext>
            </a:extLst>
          </p:cNvPr>
          <p:cNvSpPr/>
          <p:nvPr/>
        </p:nvSpPr>
        <p:spPr>
          <a:xfrm>
            <a:off x="18921" y="3147481"/>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62F0C60-7B7A-414F-9D15-C532ED7E6711}"/>
              </a:ext>
            </a:extLst>
          </p:cNvPr>
          <p:cNvSpPr txBox="1"/>
          <p:nvPr/>
        </p:nvSpPr>
        <p:spPr>
          <a:xfrm>
            <a:off x="2275356" y="3081505"/>
            <a:ext cx="2313515" cy="1477328"/>
          </a:xfrm>
          <a:prstGeom prst="rect">
            <a:avLst/>
          </a:prstGeom>
          <a:noFill/>
        </p:spPr>
        <p:txBody>
          <a:bodyPr wrap="square" rtlCol="0">
            <a:spAutoFit/>
          </a:bodyPr>
          <a:lstStyle/>
          <a:p>
            <a:r>
              <a:rPr lang="en-US" b="1" dirty="0">
                <a:latin typeface="Century Gothic" panose="020B0502020202020204" pitchFamily="34" charset="0"/>
              </a:rPr>
              <a:t>2. What about “home grown” terrorists; would border control stop these?</a:t>
            </a:r>
            <a:endParaRPr lang="en-GB" b="1" dirty="0">
              <a:latin typeface="Century Gothic" panose="020B0502020202020204" pitchFamily="34" charset="0"/>
            </a:endParaRPr>
          </a:p>
        </p:txBody>
      </p:sp>
      <p:sp>
        <p:nvSpPr>
          <p:cNvPr id="16" name="TextBox 15">
            <a:extLst>
              <a:ext uri="{FF2B5EF4-FFF2-40B4-BE49-F238E27FC236}">
                <a16:creationId xmlns:a16="http://schemas.microsoft.com/office/drawing/2014/main" id="{CDE3E23A-2422-49C9-94E7-2DE2FC4B3C79}"/>
              </a:ext>
            </a:extLst>
          </p:cNvPr>
          <p:cNvSpPr txBox="1"/>
          <p:nvPr/>
        </p:nvSpPr>
        <p:spPr>
          <a:xfrm>
            <a:off x="74293" y="3344518"/>
            <a:ext cx="1986814" cy="923330"/>
          </a:xfrm>
          <a:prstGeom prst="rect">
            <a:avLst/>
          </a:prstGeom>
          <a:noFill/>
        </p:spPr>
        <p:txBody>
          <a:bodyPr wrap="square" rtlCol="0">
            <a:spAutoFit/>
          </a:bodyPr>
          <a:lstStyle/>
          <a:p>
            <a:r>
              <a:rPr lang="en-US" b="1" dirty="0">
                <a:latin typeface="Century Gothic" panose="020B0502020202020204" pitchFamily="34" charset="0"/>
              </a:rPr>
              <a:t>1. Why do you think this would be effective?</a:t>
            </a:r>
            <a:endParaRPr lang="en-GB" b="1" dirty="0">
              <a:latin typeface="Century Gothic" panose="020B0502020202020204" pitchFamily="34" charset="0"/>
            </a:endParaRPr>
          </a:p>
        </p:txBody>
      </p:sp>
      <p:sp>
        <p:nvSpPr>
          <p:cNvPr id="17" name="TextBox 16">
            <a:extLst>
              <a:ext uri="{FF2B5EF4-FFF2-40B4-BE49-F238E27FC236}">
                <a16:creationId xmlns:a16="http://schemas.microsoft.com/office/drawing/2014/main" id="{0D6A6157-37A4-4D08-88F8-F9E99FB3F369}"/>
              </a:ext>
            </a:extLst>
          </p:cNvPr>
          <p:cNvSpPr txBox="1"/>
          <p:nvPr/>
        </p:nvSpPr>
        <p:spPr>
          <a:xfrm>
            <a:off x="4666882" y="3181532"/>
            <a:ext cx="2167154" cy="1446550"/>
          </a:xfrm>
          <a:prstGeom prst="rect">
            <a:avLst/>
          </a:prstGeom>
          <a:noFill/>
        </p:spPr>
        <p:txBody>
          <a:bodyPr wrap="square" rtlCol="0">
            <a:spAutoFit/>
          </a:bodyPr>
          <a:lstStyle/>
          <a:p>
            <a:r>
              <a:rPr lang="en-US" sz="1100" b="1" dirty="0">
                <a:latin typeface="Century Gothic" panose="020B0502020202020204" pitchFamily="34" charset="0"/>
              </a:rPr>
              <a:t>3. Trying to stop potential terrorists from entering your country might end up targeting (profiling) particular types of people. Might these people feel discriminated against? Might tourism slow down?</a:t>
            </a:r>
            <a:endParaRPr lang="en-GB" sz="1100" b="1" dirty="0">
              <a:latin typeface="Century Gothic" panose="020B0502020202020204" pitchFamily="34" charset="0"/>
            </a:endParaRPr>
          </a:p>
        </p:txBody>
      </p:sp>
      <p:sp>
        <p:nvSpPr>
          <p:cNvPr id="18" name="TextBox 17">
            <a:extLst>
              <a:ext uri="{FF2B5EF4-FFF2-40B4-BE49-F238E27FC236}">
                <a16:creationId xmlns:a16="http://schemas.microsoft.com/office/drawing/2014/main" id="{C01D2BDF-122E-43DE-AD14-A2C47D81AC3F}"/>
              </a:ext>
            </a:extLst>
          </p:cNvPr>
          <p:cNvSpPr txBox="1"/>
          <p:nvPr/>
        </p:nvSpPr>
        <p:spPr>
          <a:xfrm>
            <a:off x="6965576" y="3181532"/>
            <a:ext cx="1986814" cy="1384995"/>
          </a:xfrm>
          <a:prstGeom prst="rect">
            <a:avLst/>
          </a:prstGeom>
          <a:noFill/>
        </p:spPr>
        <p:txBody>
          <a:bodyPr wrap="square" rtlCol="0">
            <a:spAutoFit/>
          </a:bodyPr>
          <a:lstStyle/>
          <a:p>
            <a:r>
              <a:rPr lang="en-US" sz="1200" b="1" dirty="0">
                <a:latin typeface="Century Gothic" panose="020B0502020202020204" pitchFamily="34" charset="0"/>
              </a:rPr>
              <a:t>4. Isn’t increasing airport security a hassle for everyone? There are many other ways an attack could occur and these are much harder to prevent.</a:t>
            </a:r>
            <a:endParaRPr lang="en-GB" sz="1200" b="1" dirty="0">
              <a:latin typeface="Century Gothic" panose="020B0502020202020204" pitchFamily="34" charset="0"/>
            </a:endParaRPr>
          </a:p>
        </p:txBody>
      </p:sp>
    </p:spTree>
    <p:extLst>
      <p:ext uri="{BB962C8B-B14F-4D97-AF65-F5344CB8AC3E}">
        <p14:creationId xmlns:p14="http://schemas.microsoft.com/office/powerpoint/2010/main" val="324564593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6D1D1-EA6F-4AA1-8501-50A6751DE4BD}"/>
              </a:ext>
            </a:extLst>
          </p:cNvPr>
          <p:cNvSpPr txBox="1"/>
          <p:nvPr/>
        </p:nvSpPr>
        <p:spPr>
          <a:xfrm>
            <a:off x="240031" y="5108"/>
            <a:ext cx="6864594" cy="830997"/>
          </a:xfrm>
          <a:prstGeom prst="rect">
            <a:avLst/>
          </a:prstGeom>
          <a:noFill/>
        </p:spPr>
        <p:txBody>
          <a:bodyPr wrap="square" rtlCol="0">
            <a:spAutoFit/>
          </a:bodyPr>
          <a:lstStyle/>
          <a:p>
            <a:r>
              <a:rPr lang="en-US" sz="4800" dirty="0">
                <a:solidFill>
                  <a:srgbClr val="0099D1"/>
                </a:solidFill>
                <a:latin typeface="Century Gothic" panose="020B0502020202020204" pitchFamily="34" charset="0"/>
              </a:rPr>
              <a:t>Tighten security</a:t>
            </a:r>
            <a:endParaRPr lang="en-GB" sz="4800" dirty="0">
              <a:solidFill>
                <a:srgbClr val="0099D1"/>
              </a:solidFill>
              <a:latin typeface="Century Gothic" panose="020B0502020202020204" pitchFamily="34" charset="0"/>
            </a:endParaRPr>
          </a:p>
        </p:txBody>
      </p:sp>
      <p:sp>
        <p:nvSpPr>
          <p:cNvPr id="13" name="Shape 4925">
            <a:extLst>
              <a:ext uri="{FF2B5EF4-FFF2-40B4-BE49-F238E27FC236}">
                <a16:creationId xmlns:a16="http://schemas.microsoft.com/office/drawing/2014/main" id="{B4AFA009-EF4D-44D6-B060-39CB9F528A03}"/>
              </a:ext>
            </a:extLst>
          </p:cNvPr>
          <p:cNvSpPr/>
          <p:nvPr/>
        </p:nvSpPr>
        <p:spPr>
          <a:xfrm>
            <a:off x="4722607" y="4764278"/>
            <a:ext cx="5757776"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4" name="Shape 5826">
            <a:extLst>
              <a:ext uri="{FF2B5EF4-FFF2-40B4-BE49-F238E27FC236}">
                <a16:creationId xmlns:a16="http://schemas.microsoft.com/office/drawing/2014/main" id="{F2AD0D3B-2CCC-486D-8875-47861351A29D}"/>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5" name="Picture 14">
            <a:extLst>
              <a:ext uri="{FF2B5EF4-FFF2-40B4-BE49-F238E27FC236}">
                <a16:creationId xmlns:a16="http://schemas.microsoft.com/office/drawing/2014/main" id="{BA6182A9-C792-4DF5-9263-BDC75E574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8" name="Rectangle 2">
            <a:extLst>
              <a:ext uri="{FF2B5EF4-FFF2-40B4-BE49-F238E27FC236}">
                <a16:creationId xmlns:a16="http://schemas.microsoft.com/office/drawing/2014/main" id="{21F944AE-4B44-4270-9CD4-74EE5B5001F1}"/>
              </a:ext>
            </a:extLst>
          </p:cNvPr>
          <p:cNvSpPr>
            <a:spLocks noChangeArrowheads="1"/>
          </p:cNvSpPr>
          <p:nvPr/>
        </p:nvSpPr>
        <p:spPr bwMode="auto">
          <a:xfrm>
            <a:off x="203247" y="836105"/>
            <a:ext cx="8844948" cy="542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9pPr>
          </a:lstStyle>
          <a:p>
            <a:pPr eaLnBrk="1" hangingPunct="1">
              <a:spcBef>
                <a:spcPts val="450"/>
              </a:spcBef>
              <a:buClrTx/>
              <a:buFontTx/>
              <a:buNone/>
            </a:pPr>
            <a:r>
              <a:rPr lang="en-US" altLang="en-US" sz="1600" b="1" dirty="0">
                <a:latin typeface="Century Gothic" panose="020B0502020202020204" pitchFamily="34" charset="0"/>
                <a:cs typeface="Arial" panose="020B0604020202020204" pitchFamily="34" charset="0"/>
              </a:rPr>
              <a:t>Will you choose Option 8?</a:t>
            </a:r>
          </a:p>
          <a:p>
            <a:pPr eaLnBrk="1" hangingPunct="1">
              <a:spcBef>
                <a:spcPts val="450"/>
              </a:spcBef>
              <a:buClrTx/>
              <a:buFontTx/>
              <a:buNone/>
            </a:pPr>
            <a:r>
              <a:rPr lang="en-US" altLang="en-US" sz="1600" b="1" dirty="0">
                <a:solidFill>
                  <a:srgbClr val="FF0000"/>
                </a:solidFill>
                <a:latin typeface="Century Gothic" panose="020B0502020202020204" pitchFamily="34" charset="0"/>
                <a:cs typeface="Arial" panose="020B0604020202020204" pitchFamily="34" charset="0"/>
              </a:rPr>
              <a:t>Pass laws to give the police and government more powers to pursue terrorists. After 9/11, many countries around the world introduced new legislation giving greater powers to the security services.</a:t>
            </a:r>
          </a:p>
          <a:p>
            <a:pPr eaLnBrk="1" hangingPunct="1">
              <a:spcBef>
                <a:spcPts val="350"/>
              </a:spcBef>
              <a:buClrTx/>
              <a:buFontTx/>
              <a:buNone/>
            </a:pPr>
            <a:r>
              <a:rPr lang="en-US" altLang="en-US" sz="1600" dirty="0">
                <a:latin typeface="Century Gothic" panose="020B0502020202020204" pitchFamily="34" charset="0"/>
                <a:cs typeface="Arial" panose="020B0604020202020204" pitchFamily="34" charset="0"/>
              </a:rPr>
              <a:t>This may be a good idea. Rounding up potential terror suspects and interviewing/interrogating them might not only stop some terrorists; it might also lead to vital information that could help capture other terrorists elsewhere.</a:t>
            </a:r>
          </a:p>
          <a:p>
            <a:pPr eaLnBrk="1" hangingPunct="1">
              <a:spcBef>
                <a:spcPts val="250"/>
              </a:spcBef>
              <a:buClrTx/>
              <a:buFontTx/>
              <a:buNone/>
            </a:pPr>
            <a:endParaRPr lang="en-US" altLang="en-US" sz="800" baseline="-25000" dirty="0">
              <a:latin typeface="Century Gothic" panose="020B0502020202020204" pitchFamily="34" charset="0"/>
              <a:cs typeface="Arial" panose="020B0604020202020204" pitchFamily="34" charset="0"/>
            </a:endParaRPr>
          </a:p>
          <a:p>
            <a:pPr eaLnBrk="1" hangingPunct="1">
              <a:spcBef>
                <a:spcPts val="350"/>
              </a:spcBef>
              <a:buClrTx/>
              <a:buFontTx/>
              <a:buNone/>
            </a:pPr>
            <a:r>
              <a:rPr lang="en-US" altLang="en-US" sz="1600" b="1" dirty="0">
                <a:latin typeface="Century Gothic" panose="020B0502020202020204" pitchFamily="34" charset="0"/>
                <a:cs typeface="Arial" panose="020B0604020202020204" pitchFamily="34" charset="0"/>
              </a:rPr>
              <a:t>But can you answer these questions?</a:t>
            </a:r>
          </a:p>
        </p:txBody>
      </p:sp>
      <p:sp>
        <p:nvSpPr>
          <p:cNvPr id="7" name="Speech Bubble: Rectangle 6">
            <a:extLst>
              <a:ext uri="{FF2B5EF4-FFF2-40B4-BE49-F238E27FC236}">
                <a16:creationId xmlns:a16="http://schemas.microsoft.com/office/drawing/2014/main" id="{E4785427-52AC-4775-9D49-2B5E4282861F}"/>
              </a:ext>
            </a:extLst>
          </p:cNvPr>
          <p:cNvSpPr/>
          <p:nvPr/>
        </p:nvSpPr>
        <p:spPr>
          <a:xfrm>
            <a:off x="6965576" y="3149088"/>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peech Bubble: Rectangle 8">
            <a:extLst>
              <a:ext uri="{FF2B5EF4-FFF2-40B4-BE49-F238E27FC236}">
                <a16:creationId xmlns:a16="http://schemas.microsoft.com/office/drawing/2014/main" id="{3D02F6EB-1CDE-4F6C-A362-BB02448B5B2B}"/>
              </a:ext>
            </a:extLst>
          </p:cNvPr>
          <p:cNvSpPr/>
          <p:nvPr/>
        </p:nvSpPr>
        <p:spPr>
          <a:xfrm>
            <a:off x="4650605" y="3153830"/>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peech Bubble: Rectangle 9">
            <a:extLst>
              <a:ext uri="{FF2B5EF4-FFF2-40B4-BE49-F238E27FC236}">
                <a16:creationId xmlns:a16="http://schemas.microsoft.com/office/drawing/2014/main" id="{00688076-5B3C-447E-A83B-034F38710EDC}"/>
              </a:ext>
            </a:extLst>
          </p:cNvPr>
          <p:cNvSpPr/>
          <p:nvPr/>
        </p:nvSpPr>
        <p:spPr>
          <a:xfrm>
            <a:off x="2349745" y="3149088"/>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peech Bubble: Rectangle 10">
            <a:extLst>
              <a:ext uri="{FF2B5EF4-FFF2-40B4-BE49-F238E27FC236}">
                <a16:creationId xmlns:a16="http://schemas.microsoft.com/office/drawing/2014/main" id="{88F7155D-DEE6-4634-9756-957B2D82CCB1}"/>
              </a:ext>
            </a:extLst>
          </p:cNvPr>
          <p:cNvSpPr/>
          <p:nvPr/>
        </p:nvSpPr>
        <p:spPr>
          <a:xfrm>
            <a:off x="11637" y="3153830"/>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C1C373B-8AD5-48C7-8D81-AC5B76A906D2}"/>
              </a:ext>
            </a:extLst>
          </p:cNvPr>
          <p:cNvSpPr txBox="1"/>
          <p:nvPr/>
        </p:nvSpPr>
        <p:spPr>
          <a:xfrm>
            <a:off x="2312497" y="3181318"/>
            <a:ext cx="2374090" cy="954107"/>
          </a:xfrm>
          <a:prstGeom prst="rect">
            <a:avLst/>
          </a:prstGeom>
          <a:noFill/>
        </p:spPr>
        <p:txBody>
          <a:bodyPr wrap="square" rtlCol="0">
            <a:spAutoFit/>
          </a:bodyPr>
          <a:lstStyle/>
          <a:p>
            <a:r>
              <a:rPr lang="en-US" sz="1400" b="1" dirty="0">
                <a:latin typeface="Century Gothic" panose="020B0502020202020204" pitchFamily="34" charset="0"/>
              </a:rPr>
              <a:t>2. Should we risk eroding our hard fought civil liberties in the name of security? </a:t>
            </a:r>
            <a:endParaRPr lang="en-GB" sz="1400" b="1" dirty="0">
              <a:latin typeface="Century Gothic" panose="020B0502020202020204" pitchFamily="34" charset="0"/>
            </a:endParaRPr>
          </a:p>
        </p:txBody>
      </p:sp>
      <p:sp>
        <p:nvSpPr>
          <p:cNvPr id="16" name="TextBox 15">
            <a:extLst>
              <a:ext uri="{FF2B5EF4-FFF2-40B4-BE49-F238E27FC236}">
                <a16:creationId xmlns:a16="http://schemas.microsoft.com/office/drawing/2014/main" id="{3E3585A6-19F9-4DCF-803F-4043CE5E09F4}"/>
              </a:ext>
            </a:extLst>
          </p:cNvPr>
          <p:cNvSpPr txBox="1"/>
          <p:nvPr/>
        </p:nvSpPr>
        <p:spPr>
          <a:xfrm>
            <a:off x="203247" y="3358849"/>
            <a:ext cx="1986814" cy="923330"/>
          </a:xfrm>
          <a:prstGeom prst="rect">
            <a:avLst/>
          </a:prstGeom>
          <a:noFill/>
        </p:spPr>
        <p:txBody>
          <a:bodyPr wrap="square" rtlCol="0">
            <a:spAutoFit/>
          </a:bodyPr>
          <a:lstStyle/>
          <a:p>
            <a:r>
              <a:rPr lang="en-US" b="1" dirty="0">
                <a:latin typeface="Century Gothic" panose="020B0502020202020204" pitchFamily="34" charset="0"/>
              </a:rPr>
              <a:t>1. Why do you think this would be effective?</a:t>
            </a:r>
            <a:endParaRPr lang="en-GB" b="1" dirty="0">
              <a:latin typeface="Century Gothic" panose="020B0502020202020204" pitchFamily="34" charset="0"/>
            </a:endParaRPr>
          </a:p>
        </p:txBody>
      </p:sp>
      <p:sp>
        <p:nvSpPr>
          <p:cNvPr id="17" name="TextBox 16">
            <a:extLst>
              <a:ext uri="{FF2B5EF4-FFF2-40B4-BE49-F238E27FC236}">
                <a16:creationId xmlns:a16="http://schemas.microsoft.com/office/drawing/2014/main" id="{FF64DF61-0B75-4097-B7AA-4B46253F29DA}"/>
              </a:ext>
            </a:extLst>
          </p:cNvPr>
          <p:cNvSpPr txBox="1"/>
          <p:nvPr/>
        </p:nvSpPr>
        <p:spPr>
          <a:xfrm>
            <a:off x="4627468" y="3128016"/>
            <a:ext cx="2201561" cy="1384995"/>
          </a:xfrm>
          <a:prstGeom prst="rect">
            <a:avLst/>
          </a:prstGeom>
          <a:noFill/>
        </p:spPr>
        <p:txBody>
          <a:bodyPr wrap="square" rtlCol="0">
            <a:spAutoFit/>
          </a:bodyPr>
          <a:lstStyle/>
          <a:p>
            <a:r>
              <a:rPr lang="en-US" sz="1050" b="1" dirty="0">
                <a:latin typeface="Century Gothic" panose="020B0502020202020204" pitchFamily="34" charset="0"/>
              </a:rPr>
              <a:t>3. Detaining people without charge or trial, even for a limited time, is an unusual use of the Rule of Law which doesn’t apply to non-terror related cases – why should terrorism be treated differently to other crime types? </a:t>
            </a:r>
            <a:endParaRPr lang="en-GB" sz="1050" b="1" dirty="0">
              <a:latin typeface="Century Gothic" panose="020B0502020202020204" pitchFamily="34" charset="0"/>
            </a:endParaRPr>
          </a:p>
        </p:txBody>
      </p:sp>
      <p:sp>
        <p:nvSpPr>
          <p:cNvPr id="18" name="TextBox 17">
            <a:extLst>
              <a:ext uri="{FF2B5EF4-FFF2-40B4-BE49-F238E27FC236}">
                <a16:creationId xmlns:a16="http://schemas.microsoft.com/office/drawing/2014/main" id="{03E9BC62-B7A9-4A36-8BBC-1AC42E359473}"/>
              </a:ext>
            </a:extLst>
          </p:cNvPr>
          <p:cNvSpPr txBox="1"/>
          <p:nvPr/>
        </p:nvSpPr>
        <p:spPr>
          <a:xfrm>
            <a:off x="7061381" y="3148797"/>
            <a:ext cx="1986814" cy="1384995"/>
          </a:xfrm>
          <a:prstGeom prst="rect">
            <a:avLst/>
          </a:prstGeom>
          <a:noFill/>
        </p:spPr>
        <p:txBody>
          <a:bodyPr wrap="square" rtlCol="0">
            <a:spAutoFit/>
          </a:bodyPr>
          <a:lstStyle/>
          <a:p>
            <a:r>
              <a:rPr lang="en-US" sz="1200" b="1" dirty="0">
                <a:latin typeface="Century Gothic" panose="020B0502020202020204" pitchFamily="34" charset="0"/>
              </a:rPr>
              <a:t>4. In giving the police such great powers, aren’t people losing the sorts of freedoms they normally hold up as what is good about democratic countries?</a:t>
            </a:r>
            <a:endParaRPr lang="en-GB" sz="1200" b="1" dirty="0">
              <a:latin typeface="Century Gothic" panose="020B0502020202020204" pitchFamily="34" charset="0"/>
            </a:endParaRPr>
          </a:p>
        </p:txBody>
      </p:sp>
    </p:spTree>
    <p:extLst>
      <p:ext uri="{BB962C8B-B14F-4D97-AF65-F5344CB8AC3E}">
        <p14:creationId xmlns:p14="http://schemas.microsoft.com/office/powerpoint/2010/main" val="258643596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8DA4B1A-BA53-430E-8551-CDC06C9CAFBB}"/>
              </a:ext>
            </a:extLst>
          </p:cNvPr>
          <p:cNvSpPr txBox="1"/>
          <p:nvPr/>
        </p:nvSpPr>
        <p:spPr>
          <a:xfrm>
            <a:off x="32156" y="37235"/>
            <a:ext cx="8025321" cy="1200329"/>
          </a:xfrm>
          <a:prstGeom prst="rect">
            <a:avLst/>
          </a:prstGeom>
          <a:noFill/>
        </p:spPr>
        <p:txBody>
          <a:bodyPr wrap="square" rtlCol="0">
            <a:spAutoFit/>
          </a:bodyPr>
          <a:lstStyle/>
          <a:p>
            <a:r>
              <a:rPr lang="en-US" sz="3600" dirty="0">
                <a:solidFill>
                  <a:srgbClr val="0099D1"/>
                </a:solidFill>
                <a:latin typeface="Century Gothic" panose="020B0502020202020204" pitchFamily="34" charset="0"/>
              </a:rPr>
              <a:t>How do countries respond to terrorism?</a:t>
            </a:r>
            <a:endParaRPr lang="en-GB" sz="3600" dirty="0">
              <a:solidFill>
                <a:srgbClr val="0099D1"/>
              </a:solidFill>
              <a:latin typeface="Century Gothic" panose="020B0502020202020204" pitchFamily="34" charset="0"/>
            </a:endParaRPr>
          </a:p>
        </p:txBody>
      </p:sp>
      <p:sp>
        <p:nvSpPr>
          <p:cNvPr id="17" name="Shape 4925">
            <a:extLst>
              <a:ext uri="{FF2B5EF4-FFF2-40B4-BE49-F238E27FC236}">
                <a16:creationId xmlns:a16="http://schemas.microsoft.com/office/drawing/2014/main" id="{242D6E5C-DB18-4B67-9040-84A51D1F48C9}"/>
              </a:ext>
            </a:extLst>
          </p:cNvPr>
          <p:cNvSpPr/>
          <p:nvPr/>
        </p:nvSpPr>
        <p:spPr>
          <a:xfrm>
            <a:off x="4684664" y="4791228"/>
            <a:ext cx="5806476" cy="305598"/>
          </a:xfrm>
          <a:prstGeom prst="rect">
            <a:avLst/>
          </a:prstGeom>
          <a:ln w="12700">
            <a:miter lim="400000"/>
          </a:ln>
          <a:extLst>
            <a:ext uri="{C572A759-6A51-4108-AA02-DFA0A04FC94B}">
              <ma14:wrappingTextBoxFlag xmlns="" xmlns:ma14="http://schemas.microsoft.com/office/mac/drawingml/2011/main" val="1"/>
            </a:ext>
          </a:extLst>
        </p:spPr>
        <p:txBody>
          <a:bodyPr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pic>
        <p:nvPicPr>
          <p:cNvPr id="20" name="Picture 19">
            <a:extLst>
              <a:ext uri="{FF2B5EF4-FFF2-40B4-BE49-F238E27FC236}">
                <a16:creationId xmlns:a16="http://schemas.microsoft.com/office/drawing/2014/main" id="{6CC3E300-D44D-42EA-8857-6ECB64E288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21" name="Shape 5826">
            <a:extLst>
              <a:ext uri="{FF2B5EF4-FFF2-40B4-BE49-F238E27FC236}">
                <a16:creationId xmlns:a16="http://schemas.microsoft.com/office/drawing/2014/main" id="{566D2C9D-2235-45DD-BDEB-A356EA510FE5}"/>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9" name="Picture 3">
            <a:extLst>
              <a:ext uri="{FF2B5EF4-FFF2-40B4-BE49-F238E27FC236}">
                <a16:creationId xmlns:a16="http://schemas.microsoft.com/office/drawing/2014/main" id="{67D4FE29-ADDE-4D44-86E8-C79CAC86E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09" y="1495313"/>
            <a:ext cx="3302597" cy="249577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2">
            <a:extLst>
              <a:ext uri="{FF2B5EF4-FFF2-40B4-BE49-F238E27FC236}">
                <a16:creationId xmlns:a16="http://schemas.microsoft.com/office/drawing/2014/main" id="{645F1145-5AE1-4893-B6F9-2F9374BADA12}"/>
              </a:ext>
            </a:extLst>
          </p:cNvPr>
          <p:cNvSpPr>
            <a:spLocks noChangeArrowheads="1"/>
          </p:cNvSpPr>
          <p:nvPr/>
        </p:nvSpPr>
        <p:spPr bwMode="auto">
          <a:xfrm>
            <a:off x="4044816" y="1521984"/>
            <a:ext cx="3878262" cy="199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9pPr>
          </a:lstStyle>
          <a:p>
            <a:pPr eaLnBrk="1" hangingPunct="1">
              <a:spcBef>
                <a:spcPts val="450"/>
              </a:spcBef>
              <a:buClrTx/>
              <a:buFontTx/>
              <a:buNone/>
            </a:pPr>
            <a:r>
              <a:rPr lang="en-US" altLang="en-US" sz="2000" dirty="0">
                <a:latin typeface="Century Gothic" panose="020B0502020202020204" pitchFamily="34" charset="0"/>
                <a:cs typeface="Arial" panose="020B0604020202020204" pitchFamily="34" charset="0"/>
              </a:rPr>
              <a:t>How would you feel if someone threw a brick through your living room window in the middle of the night?</a:t>
            </a:r>
          </a:p>
          <a:p>
            <a:pPr eaLnBrk="1" hangingPunct="1">
              <a:spcBef>
                <a:spcPts val="450"/>
              </a:spcBef>
              <a:buClrTx/>
              <a:buFontTx/>
              <a:buNone/>
            </a:pPr>
            <a:endParaRPr lang="en-US" altLang="en-US" sz="2000" dirty="0">
              <a:latin typeface="Century Gothic" panose="020B0502020202020204" pitchFamily="34" charset="0"/>
              <a:cs typeface="Arial" panose="020B0604020202020204" pitchFamily="34" charset="0"/>
            </a:endParaRPr>
          </a:p>
          <a:p>
            <a:pPr eaLnBrk="1" hangingPunct="1">
              <a:spcBef>
                <a:spcPts val="450"/>
              </a:spcBef>
              <a:buClrTx/>
              <a:buFontTx/>
              <a:buNone/>
            </a:pPr>
            <a:r>
              <a:rPr lang="en-US" altLang="en-US" sz="2000" dirty="0">
                <a:latin typeface="Century Gothic" panose="020B0502020202020204" pitchFamily="34" charset="0"/>
                <a:cs typeface="Arial" panose="020B0604020202020204" pitchFamily="34" charset="0"/>
              </a:rPr>
              <a:t>What would your family do if this happened again?</a:t>
            </a:r>
          </a:p>
        </p:txBody>
      </p:sp>
    </p:spTree>
    <p:extLst>
      <p:ext uri="{BB962C8B-B14F-4D97-AF65-F5344CB8AC3E}">
        <p14:creationId xmlns:p14="http://schemas.microsoft.com/office/powerpoint/2010/main" val="357832650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925">
            <a:extLst>
              <a:ext uri="{FF2B5EF4-FFF2-40B4-BE49-F238E27FC236}">
                <a16:creationId xmlns:a16="http://schemas.microsoft.com/office/drawing/2014/main" id="{92CA2583-0A8C-4CC5-A569-71B5F1E51CAF}"/>
              </a:ext>
            </a:extLst>
          </p:cNvPr>
          <p:cNvSpPr/>
          <p:nvPr/>
        </p:nvSpPr>
        <p:spPr>
          <a:xfrm>
            <a:off x="4711617" y="4791984"/>
            <a:ext cx="5752572"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5" name="Shape 5826">
            <a:extLst>
              <a:ext uri="{FF2B5EF4-FFF2-40B4-BE49-F238E27FC236}">
                <a16:creationId xmlns:a16="http://schemas.microsoft.com/office/drawing/2014/main" id="{3D6D6AF1-A93F-45F4-96F8-2B708EC5B943}"/>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6" name="Picture 15">
            <a:extLst>
              <a:ext uri="{FF2B5EF4-FFF2-40B4-BE49-F238E27FC236}">
                <a16:creationId xmlns:a16="http://schemas.microsoft.com/office/drawing/2014/main" id="{076DBDF8-9156-430A-A742-7D9F967182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3" name="TextBox 2">
            <a:extLst>
              <a:ext uri="{FF2B5EF4-FFF2-40B4-BE49-F238E27FC236}">
                <a16:creationId xmlns:a16="http://schemas.microsoft.com/office/drawing/2014/main" id="{15A5BB9F-13B4-4105-B109-9E780AD941E0}"/>
              </a:ext>
            </a:extLst>
          </p:cNvPr>
          <p:cNvSpPr txBox="1"/>
          <p:nvPr/>
        </p:nvSpPr>
        <p:spPr>
          <a:xfrm>
            <a:off x="200272" y="139850"/>
            <a:ext cx="7541111" cy="954107"/>
          </a:xfrm>
          <a:prstGeom prst="rect">
            <a:avLst/>
          </a:prstGeom>
          <a:noFill/>
        </p:spPr>
        <p:txBody>
          <a:bodyPr wrap="square" rtlCol="0">
            <a:spAutoFit/>
          </a:bodyPr>
          <a:lstStyle/>
          <a:p>
            <a:r>
              <a:rPr lang="en-US" altLang="en-US" sz="2800" dirty="0">
                <a:solidFill>
                  <a:srgbClr val="0099D1"/>
                </a:solidFill>
                <a:latin typeface="Century Gothic" panose="020B0502020202020204" pitchFamily="34" charset="0"/>
              </a:rPr>
              <a:t>What are the risks of relying on offender profiling?</a:t>
            </a:r>
          </a:p>
        </p:txBody>
      </p:sp>
      <p:sp>
        <p:nvSpPr>
          <p:cNvPr id="7" name="TextBox 6">
            <a:extLst>
              <a:ext uri="{FF2B5EF4-FFF2-40B4-BE49-F238E27FC236}">
                <a16:creationId xmlns:a16="http://schemas.microsoft.com/office/drawing/2014/main" id="{115A87E8-B565-4E1F-A26D-51F12A7B530C}"/>
              </a:ext>
            </a:extLst>
          </p:cNvPr>
          <p:cNvSpPr txBox="1"/>
          <p:nvPr/>
        </p:nvSpPr>
        <p:spPr>
          <a:xfrm>
            <a:off x="200272" y="4399878"/>
            <a:ext cx="7792659" cy="646331"/>
          </a:xfrm>
          <a:prstGeom prst="rect">
            <a:avLst/>
          </a:prstGeom>
          <a:noFill/>
        </p:spPr>
        <p:txBody>
          <a:bodyPr wrap="square" rtlCol="0">
            <a:spAutoFit/>
          </a:bodyPr>
          <a:lstStyle/>
          <a:p>
            <a:pPr>
              <a:buClrTx/>
              <a:buFontTx/>
              <a:buNone/>
            </a:pPr>
            <a:r>
              <a:rPr lang="en-US" altLang="en-US" b="1" dirty="0">
                <a:solidFill>
                  <a:srgbClr val="000000"/>
                </a:solidFill>
                <a:latin typeface="Century Gothic" panose="020B0502020202020204" pitchFamily="34" charset="0"/>
              </a:rPr>
              <a:t>British Values: Rule of Law</a:t>
            </a:r>
          </a:p>
          <a:p>
            <a:endParaRPr lang="en-GB" dirty="0"/>
          </a:p>
        </p:txBody>
      </p:sp>
      <p:pic>
        <p:nvPicPr>
          <p:cNvPr id="11" name="Picture 2">
            <a:extLst>
              <a:ext uri="{FF2B5EF4-FFF2-40B4-BE49-F238E27FC236}">
                <a16:creationId xmlns:a16="http://schemas.microsoft.com/office/drawing/2014/main" id="{C1C6F722-DF72-4176-8F2A-2FD27A1DC2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562" y="1277908"/>
            <a:ext cx="5900738" cy="2840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 Box 3">
            <a:extLst>
              <a:ext uri="{FF2B5EF4-FFF2-40B4-BE49-F238E27FC236}">
                <a16:creationId xmlns:a16="http://schemas.microsoft.com/office/drawing/2014/main" id="{E21EEBB1-D7BE-42D8-9BC0-7E5C06C42449}"/>
              </a:ext>
            </a:extLst>
          </p:cNvPr>
          <p:cNvSpPr txBox="1">
            <a:spLocks noChangeArrowheads="1"/>
          </p:cNvSpPr>
          <p:nvPr/>
        </p:nvSpPr>
        <p:spPr bwMode="auto">
          <a:xfrm>
            <a:off x="6578300" y="2035117"/>
            <a:ext cx="2565700" cy="1325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9pPr>
          </a:lstStyle>
          <a:p>
            <a:pPr eaLnBrk="1" hangingPunct="1">
              <a:buClrTx/>
              <a:buFontTx/>
              <a:buNone/>
            </a:pPr>
            <a:r>
              <a:rPr lang="en-US" altLang="en-US" sz="2000" dirty="0">
                <a:latin typeface="Century Gothic" panose="020B0502020202020204" pitchFamily="34" charset="0"/>
                <a:cs typeface="Arial" panose="020B0604020202020204" pitchFamily="34" charset="0"/>
              </a:rPr>
              <a:t>Link to prior learning: ‘what does terrorism look like?’</a:t>
            </a:r>
          </a:p>
        </p:txBody>
      </p:sp>
    </p:spTree>
    <p:extLst>
      <p:ext uri="{BB962C8B-B14F-4D97-AF65-F5344CB8AC3E}">
        <p14:creationId xmlns:p14="http://schemas.microsoft.com/office/powerpoint/2010/main" val="42220897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6D1D1-EA6F-4AA1-8501-50A6751DE4BD}"/>
              </a:ext>
            </a:extLst>
          </p:cNvPr>
          <p:cNvSpPr txBox="1"/>
          <p:nvPr/>
        </p:nvSpPr>
        <p:spPr>
          <a:xfrm>
            <a:off x="256968" y="144957"/>
            <a:ext cx="6864594" cy="830997"/>
          </a:xfrm>
          <a:prstGeom prst="rect">
            <a:avLst/>
          </a:prstGeom>
          <a:noFill/>
        </p:spPr>
        <p:txBody>
          <a:bodyPr wrap="square" rtlCol="0">
            <a:spAutoFit/>
          </a:bodyPr>
          <a:lstStyle/>
          <a:p>
            <a:r>
              <a:rPr lang="en-US" sz="4800" dirty="0">
                <a:solidFill>
                  <a:srgbClr val="0099D1"/>
                </a:solidFill>
                <a:latin typeface="Century Gothic" panose="020B0502020202020204" pitchFamily="34" charset="0"/>
              </a:rPr>
              <a:t>Intelligence networks</a:t>
            </a:r>
            <a:endParaRPr lang="en-GB" sz="4800" dirty="0">
              <a:solidFill>
                <a:srgbClr val="0099D1"/>
              </a:solidFill>
              <a:latin typeface="Century Gothic" panose="020B0502020202020204" pitchFamily="34" charset="0"/>
            </a:endParaRPr>
          </a:p>
        </p:txBody>
      </p:sp>
      <p:sp>
        <p:nvSpPr>
          <p:cNvPr id="13" name="Shape 4925">
            <a:extLst>
              <a:ext uri="{FF2B5EF4-FFF2-40B4-BE49-F238E27FC236}">
                <a16:creationId xmlns:a16="http://schemas.microsoft.com/office/drawing/2014/main" id="{B4AFA009-EF4D-44D6-B060-39CB9F528A03}"/>
              </a:ext>
            </a:extLst>
          </p:cNvPr>
          <p:cNvSpPr/>
          <p:nvPr/>
        </p:nvSpPr>
        <p:spPr>
          <a:xfrm>
            <a:off x="4722607" y="4764278"/>
            <a:ext cx="5757776"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4" name="Shape 5826">
            <a:extLst>
              <a:ext uri="{FF2B5EF4-FFF2-40B4-BE49-F238E27FC236}">
                <a16:creationId xmlns:a16="http://schemas.microsoft.com/office/drawing/2014/main" id="{F2AD0D3B-2CCC-486D-8875-47861351A29D}"/>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5" name="Picture 14">
            <a:extLst>
              <a:ext uri="{FF2B5EF4-FFF2-40B4-BE49-F238E27FC236}">
                <a16:creationId xmlns:a16="http://schemas.microsoft.com/office/drawing/2014/main" id="{BA6182A9-C792-4DF5-9263-BDC75E574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7" name="Rectangle 2">
            <a:extLst>
              <a:ext uri="{FF2B5EF4-FFF2-40B4-BE49-F238E27FC236}">
                <a16:creationId xmlns:a16="http://schemas.microsoft.com/office/drawing/2014/main" id="{3B599563-F25C-4002-8E6F-5E549D7AC982}"/>
              </a:ext>
            </a:extLst>
          </p:cNvPr>
          <p:cNvSpPr>
            <a:spLocks noChangeArrowheads="1"/>
          </p:cNvSpPr>
          <p:nvPr/>
        </p:nvSpPr>
        <p:spPr bwMode="auto">
          <a:xfrm>
            <a:off x="387895" y="1261025"/>
            <a:ext cx="7213600" cy="323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9pPr>
          </a:lstStyle>
          <a:p>
            <a:pPr eaLnBrk="1" hangingPunct="1">
              <a:spcBef>
                <a:spcPts val="450"/>
              </a:spcBef>
              <a:buClrTx/>
              <a:buFontTx/>
              <a:buNone/>
            </a:pPr>
            <a:r>
              <a:rPr lang="en-US" altLang="en-US" sz="1800" b="1" dirty="0">
                <a:latin typeface="Century Gothic" panose="020B0502020202020204" pitchFamily="34" charset="0"/>
                <a:cs typeface="Arial" panose="020B0604020202020204" pitchFamily="34" charset="0"/>
              </a:rPr>
              <a:t>Option 9</a:t>
            </a:r>
          </a:p>
          <a:p>
            <a:pPr eaLnBrk="1" hangingPunct="1">
              <a:spcBef>
                <a:spcPts val="450"/>
              </a:spcBef>
              <a:buClrTx/>
              <a:buFontTx/>
              <a:buNone/>
            </a:pPr>
            <a:r>
              <a:rPr lang="en-US" altLang="en-US" sz="1800" dirty="0">
                <a:latin typeface="Century Gothic" panose="020B0502020202020204" pitchFamily="34" charset="0"/>
                <a:cs typeface="Arial" panose="020B0604020202020204" pitchFamily="34" charset="0"/>
              </a:rPr>
              <a:t>Infiltrate terrorist groups abroad and learn about their ways.</a:t>
            </a:r>
          </a:p>
          <a:p>
            <a:pPr eaLnBrk="1" hangingPunct="1">
              <a:spcBef>
                <a:spcPts val="450"/>
              </a:spcBef>
              <a:buClrTx/>
              <a:buFontTx/>
              <a:buNone/>
            </a:pPr>
            <a:endParaRPr lang="en-US" altLang="en-US" sz="1800" dirty="0">
              <a:latin typeface="Century Gothic" panose="020B0502020202020204" pitchFamily="34" charset="0"/>
              <a:cs typeface="Arial" panose="020B0604020202020204" pitchFamily="34" charset="0"/>
            </a:endParaRPr>
          </a:p>
          <a:p>
            <a:pPr eaLnBrk="1" hangingPunct="1">
              <a:spcBef>
                <a:spcPts val="450"/>
              </a:spcBef>
              <a:buClrTx/>
              <a:buFontTx/>
              <a:buNone/>
            </a:pPr>
            <a:r>
              <a:rPr lang="en-US" altLang="en-US" sz="1800" b="1" dirty="0">
                <a:latin typeface="Century Gothic" panose="020B0502020202020204" pitchFamily="34" charset="0"/>
                <a:cs typeface="Arial" panose="020B0604020202020204" pitchFamily="34" charset="0"/>
              </a:rPr>
              <a:t>Option 10</a:t>
            </a:r>
          </a:p>
          <a:p>
            <a:pPr eaLnBrk="1" hangingPunct="1">
              <a:spcBef>
                <a:spcPts val="450"/>
              </a:spcBef>
              <a:buClrTx/>
              <a:buFontTx/>
              <a:buNone/>
            </a:pPr>
            <a:r>
              <a:rPr lang="en-US" altLang="en-US" sz="1800" dirty="0">
                <a:latin typeface="Century Gothic" panose="020B0502020202020204" pitchFamily="34" charset="0"/>
                <a:cs typeface="Arial" panose="020B0604020202020204" pitchFamily="34" charset="0"/>
              </a:rPr>
              <a:t>Use intelligence communities to </a:t>
            </a:r>
            <a:r>
              <a:rPr lang="en-US" altLang="en-US" sz="1800" dirty="0" err="1">
                <a:latin typeface="Century Gothic" panose="020B0502020202020204" pitchFamily="34" charset="0"/>
                <a:cs typeface="Arial" panose="020B0604020202020204" pitchFamily="34" charset="0"/>
              </a:rPr>
              <a:t>destabilise</a:t>
            </a:r>
            <a:r>
              <a:rPr lang="en-US" altLang="en-US" sz="1800" dirty="0">
                <a:latin typeface="Century Gothic" panose="020B0502020202020204" pitchFamily="34" charset="0"/>
                <a:cs typeface="Arial" panose="020B0604020202020204" pitchFamily="34" charset="0"/>
              </a:rPr>
              <a:t> governments in countries you suspect are helping or </a:t>
            </a:r>
            <a:r>
              <a:rPr lang="en-US" altLang="en-US" sz="1800" dirty="0" err="1">
                <a:latin typeface="Century Gothic" panose="020B0502020202020204" pitchFamily="34" charset="0"/>
                <a:cs typeface="Arial" panose="020B0604020202020204" pitchFamily="34" charset="0"/>
              </a:rPr>
              <a:t>harbouring</a:t>
            </a:r>
            <a:r>
              <a:rPr lang="en-US" altLang="en-US" sz="1800" dirty="0">
                <a:latin typeface="Century Gothic" panose="020B0502020202020204" pitchFamily="34" charset="0"/>
                <a:cs typeface="Arial" panose="020B0604020202020204" pitchFamily="34" charset="0"/>
              </a:rPr>
              <a:t> terrorists. </a:t>
            </a:r>
          </a:p>
        </p:txBody>
      </p:sp>
    </p:spTree>
    <p:extLst>
      <p:ext uri="{BB962C8B-B14F-4D97-AF65-F5344CB8AC3E}">
        <p14:creationId xmlns:p14="http://schemas.microsoft.com/office/powerpoint/2010/main" val="345475993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6D1D1-EA6F-4AA1-8501-50A6751DE4BD}"/>
              </a:ext>
            </a:extLst>
          </p:cNvPr>
          <p:cNvSpPr txBox="1"/>
          <p:nvPr/>
        </p:nvSpPr>
        <p:spPr>
          <a:xfrm>
            <a:off x="256968" y="144957"/>
            <a:ext cx="6864594" cy="830997"/>
          </a:xfrm>
          <a:prstGeom prst="rect">
            <a:avLst/>
          </a:prstGeom>
          <a:noFill/>
        </p:spPr>
        <p:txBody>
          <a:bodyPr wrap="square" rtlCol="0">
            <a:spAutoFit/>
          </a:bodyPr>
          <a:lstStyle/>
          <a:p>
            <a:r>
              <a:rPr lang="en-US" sz="4800" dirty="0">
                <a:solidFill>
                  <a:srgbClr val="0099D1"/>
                </a:solidFill>
                <a:latin typeface="Century Gothic" panose="020B0502020202020204" pitchFamily="34" charset="0"/>
              </a:rPr>
              <a:t>Intelligence networks</a:t>
            </a:r>
            <a:endParaRPr lang="en-GB" sz="4800" dirty="0">
              <a:solidFill>
                <a:srgbClr val="0099D1"/>
              </a:solidFill>
              <a:latin typeface="Century Gothic" panose="020B0502020202020204" pitchFamily="34" charset="0"/>
            </a:endParaRPr>
          </a:p>
        </p:txBody>
      </p:sp>
      <p:sp>
        <p:nvSpPr>
          <p:cNvPr id="13" name="Shape 4925">
            <a:extLst>
              <a:ext uri="{FF2B5EF4-FFF2-40B4-BE49-F238E27FC236}">
                <a16:creationId xmlns:a16="http://schemas.microsoft.com/office/drawing/2014/main" id="{B4AFA009-EF4D-44D6-B060-39CB9F528A03}"/>
              </a:ext>
            </a:extLst>
          </p:cNvPr>
          <p:cNvSpPr/>
          <p:nvPr/>
        </p:nvSpPr>
        <p:spPr>
          <a:xfrm>
            <a:off x="4722607" y="4764278"/>
            <a:ext cx="5757776"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4" name="Shape 5826">
            <a:extLst>
              <a:ext uri="{FF2B5EF4-FFF2-40B4-BE49-F238E27FC236}">
                <a16:creationId xmlns:a16="http://schemas.microsoft.com/office/drawing/2014/main" id="{F2AD0D3B-2CCC-486D-8875-47861351A29D}"/>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5" name="Picture 14">
            <a:extLst>
              <a:ext uri="{FF2B5EF4-FFF2-40B4-BE49-F238E27FC236}">
                <a16:creationId xmlns:a16="http://schemas.microsoft.com/office/drawing/2014/main" id="{BA6182A9-C792-4DF5-9263-BDC75E574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8" name="Rectangle 2">
            <a:extLst>
              <a:ext uri="{FF2B5EF4-FFF2-40B4-BE49-F238E27FC236}">
                <a16:creationId xmlns:a16="http://schemas.microsoft.com/office/drawing/2014/main" id="{C33C56CB-83CD-450B-BF21-305B035831C6}"/>
              </a:ext>
            </a:extLst>
          </p:cNvPr>
          <p:cNvSpPr>
            <a:spLocks noChangeArrowheads="1"/>
          </p:cNvSpPr>
          <p:nvPr/>
        </p:nvSpPr>
        <p:spPr bwMode="auto">
          <a:xfrm>
            <a:off x="337047" y="972962"/>
            <a:ext cx="8185150" cy="542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9pPr>
          </a:lstStyle>
          <a:p>
            <a:pPr eaLnBrk="1" hangingPunct="1">
              <a:spcBef>
                <a:spcPts val="450"/>
              </a:spcBef>
              <a:buClrTx/>
              <a:buFontTx/>
              <a:buNone/>
            </a:pPr>
            <a:r>
              <a:rPr lang="en-US" altLang="en-US" sz="1800" b="1" dirty="0">
                <a:latin typeface="Century Gothic" panose="020B0502020202020204" pitchFamily="34" charset="0"/>
                <a:cs typeface="Arial" panose="020B0604020202020204" pitchFamily="34" charset="0"/>
              </a:rPr>
              <a:t>Will you choose Option 7?</a:t>
            </a:r>
          </a:p>
          <a:p>
            <a:pPr eaLnBrk="1" hangingPunct="1">
              <a:spcBef>
                <a:spcPts val="450"/>
              </a:spcBef>
              <a:buClrTx/>
              <a:buFontTx/>
              <a:buNone/>
            </a:pPr>
            <a:r>
              <a:rPr lang="en-US" altLang="en-US" sz="1800" b="1" dirty="0">
                <a:solidFill>
                  <a:srgbClr val="FF0000"/>
                </a:solidFill>
                <a:latin typeface="Century Gothic" panose="020B0502020202020204" pitchFamily="34" charset="0"/>
                <a:cs typeface="Arial" panose="020B0604020202020204" pitchFamily="34" charset="0"/>
              </a:rPr>
              <a:t>Infiltrate terrorist groups abroad and learn about their ways</a:t>
            </a:r>
          </a:p>
          <a:p>
            <a:pPr eaLnBrk="1" hangingPunct="1">
              <a:spcBef>
                <a:spcPts val="350"/>
              </a:spcBef>
              <a:buClrTx/>
              <a:buFontTx/>
              <a:buNone/>
            </a:pPr>
            <a:r>
              <a:rPr lang="en-US" altLang="en-US" sz="1800" dirty="0">
                <a:latin typeface="Century Gothic" panose="020B0502020202020204" pitchFamily="34" charset="0"/>
                <a:cs typeface="Arial" panose="020B0604020202020204" pitchFamily="34" charset="0"/>
              </a:rPr>
              <a:t>This may be a good idea. By infiltrating networks, you can find out about any potential attacks that might happen.</a:t>
            </a:r>
          </a:p>
          <a:p>
            <a:pPr eaLnBrk="1" hangingPunct="1">
              <a:spcBef>
                <a:spcPts val="250"/>
              </a:spcBef>
              <a:buClrTx/>
              <a:buFontTx/>
              <a:buNone/>
            </a:pPr>
            <a:endParaRPr lang="en-US" altLang="en-US" sz="1800" baseline="-25000" dirty="0">
              <a:latin typeface="Century Gothic" panose="020B0502020202020204" pitchFamily="34" charset="0"/>
              <a:cs typeface="Arial" panose="020B0604020202020204" pitchFamily="34" charset="0"/>
            </a:endParaRPr>
          </a:p>
          <a:p>
            <a:pPr eaLnBrk="1" hangingPunct="1">
              <a:spcBef>
                <a:spcPts val="350"/>
              </a:spcBef>
              <a:buClrTx/>
              <a:buFontTx/>
              <a:buNone/>
            </a:pPr>
            <a:r>
              <a:rPr lang="en-US" altLang="en-US" sz="1800" b="1" dirty="0">
                <a:latin typeface="Century Gothic" panose="020B0502020202020204" pitchFamily="34" charset="0"/>
                <a:cs typeface="Arial" panose="020B0604020202020204" pitchFamily="34" charset="0"/>
              </a:rPr>
              <a:t>But can you answer these questions?</a:t>
            </a:r>
          </a:p>
        </p:txBody>
      </p:sp>
      <p:sp>
        <p:nvSpPr>
          <p:cNvPr id="7" name="Speech Bubble: Rectangle 6">
            <a:extLst>
              <a:ext uri="{FF2B5EF4-FFF2-40B4-BE49-F238E27FC236}">
                <a16:creationId xmlns:a16="http://schemas.microsoft.com/office/drawing/2014/main" id="{0B36824A-1BC0-4D45-ABF6-F5B26C0F9C5C}"/>
              </a:ext>
            </a:extLst>
          </p:cNvPr>
          <p:cNvSpPr/>
          <p:nvPr/>
        </p:nvSpPr>
        <p:spPr>
          <a:xfrm>
            <a:off x="4606613" y="3125823"/>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peech Bubble: Rectangle 8">
            <a:extLst>
              <a:ext uri="{FF2B5EF4-FFF2-40B4-BE49-F238E27FC236}">
                <a16:creationId xmlns:a16="http://schemas.microsoft.com/office/drawing/2014/main" id="{D2F43E68-BC6F-453C-ABA5-EAF4F9BD53CC}"/>
              </a:ext>
            </a:extLst>
          </p:cNvPr>
          <p:cNvSpPr/>
          <p:nvPr/>
        </p:nvSpPr>
        <p:spPr>
          <a:xfrm>
            <a:off x="2352714" y="3120172"/>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peech Bubble: Rectangle 9">
            <a:extLst>
              <a:ext uri="{FF2B5EF4-FFF2-40B4-BE49-F238E27FC236}">
                <a16:creationId xmlns:a16="http://schemas.microsoft.com/office/drawing/2014/main" id="{20E86D91-9442-4BD4-B4FD-4E5D08423290}"/>
              </a:ext>
            </a:extLst>
          </p:cNvPr>
          <p:cNvSpPr/>
          <p:nvPr/>
        </p:nvSpPr>
        <p:spPr>
          <a:xfrm>
            <a:off x="98816" y="3125823"/>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E4C5E00B-492C-4A06-8B59-A58A60522F5A}"/>
              </a:ext>
            </a:extLst>
          </p:cNvPr>
          <p:cNvSpPr txBox="1"/>
          <p:nvPr/>
        </p:nvSpPr>
        <p:spPr>
          <a:xfrm>
            <a:off x="232719" y="3358108"/>
            <a:ext cx="1986814" cy="923330"/>
          </a:xfrm>
          <a:prstGeom prst="rect">
            <a:avLst/>
          </a:prstGeom>
          <a:noFill/>
        </p:spPr>
        <p:txBody>
          <a:bodyPr wrap="square" rtlCol="0">
            <a:spAutoFit/>
          </a:bodyPr>
          <a:lstStyle/>
          <a:p>
            <a:r>
              <a:rPr lang="en-US" b="1" dirty="0">
                <a:latin typeface="Century Gothic" panose="020B0502020202020204" pitchFamily="34" charset="0"/>
              </a:rPr>
              <a:t>1. Why do you think this would be effective?</a:t>
            </a:r>
            <a:endParaRPr lang="en-GB" b="1" dirty="0">
              <a:latin typeface="Century Gothic" panose="020B0502020202020204" pitchFamily="34" charset="0"/>
            </a:endParaRPr>
          </a:p>
        </p:txBody>
      </p:sp>
      <p:sp>
        <p:nvSpPr>
          <p:cNvPr id="12" name="TextBox 11">
            <a:extLst>
              <a:ext uri="{FF2B5EF4-FFF2-40B4-BE49-F238E27FC236}">
                <a16:creationId xmlns:a16="http://schemas.microsoft.com/office/drawing/2014/main" id="{C9959268-E010-41FD-8D30-378FE698E17A}"/>
              </a:ext>
            </a:extLst>
          </p:cNvPr>
          <p:cNvSpPr txBox="1"/>
          <p:nvPr/>
        </p:nvSpPr>
        <p:spPr>
          <a:xfrm>
            <a:off x="2319469" y="3158053"/>
            <a:ext cx="2285095" cy="1323439"/>
          </a:xfrm>
          <a:prstGeom prst="rect">
            <a:avLst/>
          </a:prstGeom>
          <a:noFill/>
        </p:spPr>
        <p:txBody>
          <a:bodyPr wrap="square" rtlCol="0">
            <a:spAutoFit/>
          </a:bodyPr>
          <a:lstStyle/>
          <a:p>
            <a:r>
              <a:rPr lang="en-US" sz="1000" b="1" dirty="0">
                <a:latin typeface="Century Gothic" panose="020B0502020202020204" pitchFamily="34" charset="0"/>
              </a:rPr>
              <a:t>2. This is easier said than done: finding the right people to work as agents can be very hard, and this kind of work is extremely dangerous. They could be found out and tortured by the terrorists to reveal information that might put lives at risk.</a:t>
            </a:r>
            <a:endParaRPr lang="en-GB" sz="1000" b="1" dirty="0">
              <a:latin typeface="Century Gothic" panose="020B0502020202020204" pitchFamily="34" charset="0"/>
            </a:endParaRPr>
          </a:p>
        </p:txBody>
      </p:sp>
      <p:sp>
        <p:nvSpPr>
          <p:cNvPr id="16" name="TextBox 15">
            <a:extLst>
              <a:ext uri="{FF2B5EF4-FFF2-40B4-BE49-F238E27FC236}">
                <a16:creationId xmlns:a16="http://schemas.microsoft.com/office/drawing/2014/main" id="{84072F80-9DAB-42E5-B41E-3289C871736A}"/>
              </a:ext>
            </a:extLst>
          </p:cNvPr>
          <p:cNvSpPr txBox="1"/>
          <p:nvPr/>
        </p:nvSpPr>
        <p:spPr>
          <a:xfrm>
            <a:off x="4627275" y="3109084"/>
            <a:ext cx="2125965" cy="1446550"/>
          </a:xfrm>
          <a:prstGeom prst="rect">
            <a:avLst/>
          </a:prstGeom>
          <a:noFill/>
        </p:spPr>
        <p:txBody>
          <a:bodyPr wrap="square" rtlCol="0">
            <a:spAutoFit/>
          </a:bodyPr>
          <a:lstStyle/>
          <a:p>
            <a:r>
              <a:rPr lang="en-US" sz="1100" b="1" dirty="0">
                <a:latin typeface="Century Gothic" panose="020B0502020202020204" pitchFamily="34" charset="0"/>
              </a:rPr>
              <a:t>3. Can you be sure that the agents you recruit aren’t really double agents working for the terrorists? What if you get lots of misinformation and waste time and money acting on erroneous intelligence?</a:t>
            </a:r>
            <a:endParaRPr lang="en-GB" sz="1100" b="1" dirty="0">
              <a:latin typeface="Century Gothic" panose="020B0502020202020204" pitchFamily="34" charset="0"/>
            </a:endParaRPr>
          </a:p>
        </p:txBody>
      </p:sp>
      <p:sp>
        <p:nvSpPr>
          <p:cNvPr id="17" name="Speech Bubble: Rectangle 16">
            <a:extLst>
              <a:ext uri="{FF2B5EF4-FFF2-40B4-BE49-F238E27FC236}">
                <a16:creationId xmlns:a16="http://schemas.microsoft.com/office/drawing/2014/main" id="{C97B5F29-D267-4343-B770-54E960B9C193}"/>
              </a:ext>
            </a:extLst>
          </p:cNvPr>
          <p:cNvSpPr/>
          <p:nvPr/>
        </p:nvSpPr>
        <p:spPr>
          <a:xfrm>
            <a:off x="6863676" y="3129124"/>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79E01185-42D5-44EC-B54F-B739094D2A0B}"/>
              </a:ext>
            </a:extLst>
          </p:cNvPr>
          <p:cNvSpPr txBox="1"/>
          <p:nvPr/>
        </p:nvSpPr>
        <p:spPr>
          <a:xfrm>
            <a:off x="6867548" y="3099799"/>
            <a:ext cx="2125965" cy="1446550"/>
          </a:xfrm>
          <a:prstGeom prst="rect">
            <a:avLst/>
          </a:prstGeom>
          <a:noFill/>
        </p:spPr>
        <p:txBody>
          <a:bodyPr wrap="square" rtlCol="0">
            <a:spAutoFit/>
          </a:bodyPr>
          <a:lstStyle/>
          <a:p>
            <a:r>
              <a:rPr lang="en-US" sz="1100" b="1" dirty="0">
                <a:latin typeface="Century Gothic" panose="020B0502020202020204" pitchFamily="34" charset="0"/>
              </a:rPr>
              <a:t>3. While Intelligence will give valuable insights into terror groups, will it help degrade or destroy the groups? Surely the intelligence should be used to take military action against the group?</a:t>
            </a:r>
            <a:endParaRPr lang="en-GB" sz="1100" b="1" dirty="0">
              <a:latin typeface="Century Gothic" panose="020B0502020202020204" pitchFamily="34" charset="0"/>
            </a:endParaRPr>
          </a:p>
        </p:txBody>
      </p:sp>
    </p:spTree>
    <p:extLst>
      <p:ext uri="{BB962C8B-B14F-4D97-AF65-F5344CB8AC3E}">
        <p14:creationId xmlns:p14="http://schemas.microsoft.com/office/powerpoint/2010/main" val="377048380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6D1D1-EA6F-4AA1-8501-50A6751DE4BD}"/>
              </a:ext>
            </a:extLst>
          </p:cNvPr>
          <p:cNvSpPr txBox="1"/>
          <p:nvPr/>
        </p:nvSpPr>
        <p:spPr>
          <a:xfrm>
            <a:off x="256968" y="144957"/>
            <a:ext cx="6864594" cy="830997"/>
          </a:xfrm>
          <a:prstGeom prst="rect">
            <a:avLst/>
          </a:prstGeom>
          <a:noFill/>
        </p:spPr>
        <p:txBody>
          <a:bodyPr wrap="square" rtlCol="0">
            <a:spAutoFit/>
          </a:bodyPr>
          <a:lstStyle/>
          <a:p>
            <a:r>
              <a:rPr lang="en-US" sz="4800" dirty="0">
                <a:solidFill>
                  <a:srgbClr val="0099D1"/>
                </a:solidFill>
                <a:latin typeface="Century Gothic" panose="020B0502020202020204" pitchFamily="34" charset="0"/>
              </a:rPr>
              <a:t>Intelligence networks</a:t>
            </a:r>
            <a:endParaRPr lang="en-GB" sz="4800" dirty="0">
              <a:solidFill>
                <a:srgbClr val="0099D1"/>
              </a:solidFill>
              <a:latin typeface="Century Gothic" panose="020B0502020202020204" pitchFamily="34" charset="0"/>
            </a:endParaRPr>
          </a:p>
        </p:txBody>
      </p:sp>
      <p:sp>
        <p:nvSpPr>
          <p:cNvPr id="13" name="Shape 4925">
            <a:extLst>
              <a:ext uri="{FF2B5EF4-FFF2-40B4-BE49-F238E27FC236}">
                <a16:creationId xmlns:a16="http://schemas.microsoft.com/office/drawing/2014/main" id="{B4AFA009-EF4D-44D6-B060-39CB9F528A03}"/>
              </a:ext>
            </a:extLst>
          </p:cNvPr>
          <p:cNvSpPr/>
          <p:nvPr/>
        </p:nvSpPr>
        <p:spPr>
          <a:xfrm>
            <a:off x="4722607" y="4764278"/>
            <a:ext cx="5757776"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4" name="Shape 5826">
            <a:extLst>
              <a:ext uri="{FF2B5EF4-FFF2-40B4-BE49-F238E27FC236}">
                <a16:creationId xmlns:a16="http://schemas.microsoft.com/office/drawing/2014/main" id="{F2AD0D3B-2CCC-486D-8875-47861351A29D}"/>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5" name="Picture 14">
            <a:extLst>
              <a:ext uri="{FF2B5EF4-FFF2-40B4-BE49-F238E27FC236}">
                <a16:creationId xmlns:a16="http://schemas.microsoft.com/office/drawing/2014/main" id="{BA6182A9-C792-4DF5-9263-BDC75E574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7" name="Rectangle 2">
            <a:extLst>
              <a:ext uri="{FF2B5EF4-FFF2-40B4-BE49-F238E27FC236}">
                <a16:creationId xmlns:a16="http://schemas.microsoft.com/office/drawing/2014/main" id="{C190AC27-81B4-4D82-BD1B-9A4DF3463CDB}"/>
              </a:ext>
            </a:extLst>
          </p:cNvPr>
          <p:cNvSpPr>
            <a:spLocks noChangeArrowheads="1"/>
          </p:cNvSpPr>
          <p:nvPr/>
        </p:nvSpPr>
        <p:spPr bwMode="auto">
          <a:xfrm>
            <a:off x="337047" y="972052"/>
            <a:ext cx="8185150" cy="542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9pPr>
          </a:lstStyle>
          <a:p>
            <a:pPr eaLnBrk="1" hangingPunct="1">
              <a:spcBef>
                <a:spcPts val="450"/>
              </a:spcBef>
              <a:buClrTx/>
              <a:buFontTx/>
              <a:buNone/>
            </a:pPr>
            <a:r>
              <a:rPr lang="en-US" altLang="en-US" sz="1800" b="1" dirty="0">
                <a:latin typeface="Century Gothic" panose="020B0502020202020204" pitchFamily="34" charset="0"/>
                <a:cs typeface="Arial" panose="020B0604020202020204" pitchFamily="34" charset="0"/>
              </a:rPr>
              <a:t>Will you choose Option 10?</a:t>
            </a:r>
          </a:p>
          <a:p>
            <a:pPr eaLnBrk="1" hangingPunct="1">
              <a:spcBef>
                <a:spcPts val="450"/>
              </a:spcBef>
              <a:buClrTx/>
              <a:buFontTx/>
              <a:buNone/>
            </a:pPr>
            <a:r>
              <a:rPr lang="en-US" altLang="en-US" sz="1800" b="1" dirty="0">
                <a:solidFill>
                  <a:srgbClr val="FF0000"/>
                </a:solidFill>
                <a:latin typeface="Century Gothic" panose="020B0502020202020204" pitchFamily="34" charset="0"/>
                <a:cs typeface="Arial" panose="020B0604020202020204" pitchFamily="34" charset="0"/>
              </a:rPr>
              <a:t>Use intelligence communities to </a:t>
            </a:r>
            <a:r>
              <a:rPr lang="en-US" altLang="en-US" sz="1800" b="1" dirty="0" err="1">
                <a:solidFill>
                  <a:srgbClr val="FF0000"/>
                </a:solidFill>
                <a:latin typeface="Century Gothic" panose="020B0502020202020204" pitchFamily="34" charset="0"/>
                <a:cs typeface="Arial" panose="020B0604020202020204" pitchFamily="34" charset="0"/>
              </a:rPr>
              <a:t>destabilise</a:t>
            </a:r>
            <a:r>
              <a:rPr lang="en-US" altLang="en-US" sz="1800" b="1" dirty="0">
                <a:solidFill>
                  <a:srgbClr val="FF0000"/>
                </a:solidFill>
                <a:latin typeface="Century Gothic" panose="020B0502020202020204" pitchFamily="34" charset="0"/>
                <a:cs typeface="Arial" panose="020B0604020202020204" pitchFamily="34" charset="0"/>
              </a:rPr>
              <a:t> governments in countries you suspect are helping terrorists. </a:t>
            </a:r>
          </a:p>
          <a:p>
            <a:pPr eaLnBrk="1" hangingPunct="1">
              <a:spcBef>
                <a:spcPts val="350"/>
              </a:spcBef>
              <a:buClrTx/>
              <a:buFontTx/>
              <a:buNone/>
            </a:pPr>
            <a:r>
              <a:rPr lang="en-US" altLang="en-US" sz="1400" dirty="0">
                <a:latin typeface="Century Gothic" panose="020B0502020202020204" pitchFamily="34" charset="0"/>
                <a:cs typeface="Arial" panose="020B0604020202020204" pitchFamily="34" charset="0"/>
              </a:rPr>
              <a:t>This may be a good idea. Monitoring extremists may help you see if there is any “recruitment” occurring in terrorist groups. Keeping an eye on extremists might also reveal information about other networks and groups outside the country.</a:t>
            </a:r>
          </a:p>
          <a:p>
            <a:pPr eaLnBrk="1" hangingPunct="1">
              <a:spcBef>
                <a:spcPts val="250"/>
              </a:spcBef>
              <a:buClrTx/>
              <a:buFontTx/>
              <a:buNone/>
            </a:pPr>
            <a:endParaRPr lang="en-US" altLang="en-US" sz="1000" baseline="-25000" dirty="0">
              <a:latin typeface="Century Gothic" panose="020B0502020202020204" pitchFamily="34" charset="0"/>
              <a:cs typeface="Arial" panose="020B0604020202020204" pitchFamily="34" charset="0"/>
            </a:endParaRPr>
          </a:p>
          <a:p>
            <a:pPr eaLnBrk="1" hangingPunct="1">
              <a:spcBef>
                <a:spcPts val="350"/>
              </a:spcBef>
              <a:buClrTx/>
              <a:buFontTx/>
              <a:buNone/>
            </a:pPr>
            <a:r>
              <a:rPr lang="en-US" altLang="en-US" sz="1400" b="1" dirty="0">
                <a:latin typeface="Century Gothic" panose="020B0502020202020204" pitchFamily="34" charset="0"/>
                <a:cs typeface="Arial" panose="020B0604020202020204" pitchFamily="34" charset="0"/>
              </a:rPr>
              <a:t>But can you answer these questions?</a:t>
            </a:r>
          </a:p>
        </p:txBody>
      </p:sp>
      <p:sp>
        <p:nvSpPr>
          <p:cNvPr id="8" name="Speech Bubble: Rectangle 7">
            <a:extLst>
              <a:ext uri="{FF2B5EF4-FFF2-40B4-BE49-F238E27FC236}">
                <a16:creationId xmlns:a16="http://schemas.microsoft.com/office/drawing/2014/main" id="{8EF90C18-FD2B-4108-A07C-AF4994D56679}"/>
              </a:ext>
            </a:extLst>
          </p:cNvPr>
          <p:cNvSpPr/>
          <p:nvPr/>
        </p:nvSpPr>
        <p:spPr>
          <a:xfrm>
            <a:off x="4629240" y="3101707"/>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peech Bubble: Rectangle 8">
            <a:extLst>
              <a:ext uri="{FF2B5EF4-FFF2-40B4-BE49-F238E27FC236}">
                <a16:creationId xmlns:a16="http://schemas.microsoft.com/office/drawing/2014/main" id="{9116E1EF-8DA1-47D1-8D8A-3E20E6613F68}"/>
              </a:ext>
            </a:extLst>
          </p:cNvPr>
          <p:cNvSpPr/>
          <p:nvPr/>
        </p:nvSpPr>
        <p:spPr>
          <a:xfrm>
            <a:off x="2379987" y="3101707"/>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peech Bubble: Rectangle 9">
            <a:extLst>
              <a:ext uri="{FF2B5EF4-FFF2-40B4-BE49-F238E27FC236}">
                <a16:creationId xmlns:a16="http://schemas.microsoft.com/office/drawing/2014/main" id="{C0249DE6-52DB-480B-BA11-8FD0506149BF}"/>
              </a:ext>
            </a:extLst>
          </p:cNvPr>
          <p:cNvSpPr/>
          <p:nvPr/>
        </p:nvSpPr>
        <p:spPr>
          <a:xfrm>
            <a:off x="121484" y="3101707"/>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8E10471A-C170-4EF5-83F2-46A2BD977867}"/>
              </a:ext>
            </a:extLst>
          </p:cNvPr>
          <p:cNvSpPr txBox="1"/>
          <p:nvPr/>
        </p:nvSpPr>
        <p:spPr>
          <a:xfrm>
            <a:off x="209027" y="3231731"/>
            <a:ext cx="1986814" cy="923330"/>
          </a:xfrm>
          <a:prstGeom prst="rect">
            <a:avLst/>
          </a:prstGeom>
          <a:noFill/>
        </p:spPr>
        <p:txBody>
          <a:bodyPr wrap="square" rtlCol="0">
            <a:spAutoFit/>
          </a:bodyPr>
          <a:lstStyle/>
          <a:p>
            <a:r>
              <a:rPr lang="en-US" b="1" dirty="0">
                <a:latin typeface="Century Gothic" panose="020B0502020202020204" pitchFamily="34" charset="0"/>
              </a:rPr>
              <a:t>1. Why do you think this would be effective?</a:t>
            </a:r>
            <a:endParaRPr lang="en-GB" b="1" dirty="0">
              <a:latin typeface="Century Gothic" panose="020B0502020202020204" pitchFamily="34" charset="0"/>
            </a:endParaRPr>
          </a:p>
        </p:txBody>
      </p:sp>
      <p:sp>
        <p:nvSpPr>
          <p:cNvPr id="12" name="TextBox 11">
            <a:extLst>
              <a:ext uri="{FF2B5EF4-FFF2-40B4-BE49-F238E27FC236}">
                <a16:creationId xmlns:a16="http://schemas.microsoft.com/office/drawing/2014/main" id="{06A9D076-DA55-4C09-AD7C-3949FB227224}"/>
              </a:ext>
            </a:extLst>
          </p:cNvPr>
          <p:cNvSpPr txBox="1"/>
          <p:nvPr/>
        </p:nvSpPr>
        <p:spPr>
          <a:xfrm>
            <a:off x="2395713" y="3151658"/>
            <a:ext cx="2217801" cy="1277273"/>
          </a:xfrm>
          <a:prstGeom prst="rect">
            <a:avLst/>
          </a:prstGeom>
          <a:noFill/>
        </p:spPr>
        <p:txBody>
          <a:bodyPr wrap="square" rtlCol="0">
            <a:spAutoFit/>
          </a:bodyPr>
          <a:lstStyle/>
          <a:p>
            <a:r>
              <a:rPr lang="en-US" sz="1100" b="1" dirty="0">
                <a:latin typeface="Century Gothic" panose="020B0502020202020204" pitchFamily="34" charset="0"/>
              </a:rPr>
              <a:t>2. Might certain communities, e.g. Muslims, feel picked on and discriminated against if they find out that their actions are being monitored? Might this lead to worse community relations?</a:t>
            </a:r>
            <a:endParaRPr lang="en-GB" sz="1100" b="1" dirty="0">
              <a:latin typeface="Century Gothic" panose="020B0502020202020204" pitchFamily="34" charset="0"/>
            </a:endParaRPr>
          </a:p>
        </p:txBody>
      </p:sp>
      <p:sp>
        <p:nvSpPr>
          <p:cNvPr id="16" name="TextBox 15">
            <a:extLst>
              <a:ext uri="{FF2B5EF4-FFF2-40B4-BE49-F238E27FC236}">
                <a16:creationId xmlns:a16="http://schemas.microsoft.com/office/drawing/2014/main" id="{E4A307B5-3FFF-40C0-B95E-1DCF75EBAB36}"/>
              </a:ext>
            </a:extLst>
          </p:cNvPr>
          <p:cNvSpPr txBox="1"/>
          <p:nvPr/>
        </p:nvSpPr>
        <p:spPr>
          <a:xfrm>
            <a:off x="4599200" y="3097798"/>
            <a:ext cx="1986814" cy="1384995"/>
          </a:xfrm>
          <a:prstGeom prst="rect">
            <a:avLst/>
          </a:prstGeom>
          <a:noFill/>
        </p:spPr>
        <p:txBody>
          <a:bodyPr wrap="square" rtlCol="0">
            <a:spAutoFit/>
          </a:bodyPr>
          <a:lstStyle/>
          <a:p>
            <a:r>
              <a:rPr lang="en-US" sz="1200" b="1" dirty="0">
                <a:latin typeface="Century Gothic" panose="020B0502020202020204" pitchFamily="34" charset="0"/>
              </a:rPr>
              <a:t>3. In giving these intelligence agencies greater power, aren’t people losing the sort of freedoms they normally hold up as what is good about the USA?</a:t>
            </a:r>
            <a:endParaRPr lang="en-GB" sz="1200" b="1" dirty="0">
              <a:latin typeface="Century Gothic" panose="020B0502020202020204" pitchFamily="34" charset="0"/>
            </a:endParaRPr>
          </a:p>
        </p:txBody>
      </p:sp>
      <p:sp>
        <p:nvSpPr>
          <p:cNvPr id="17" name="Speech Bubble: Rectangle 16">
            <a:extLst>
              <a:ext uri="{FF2B5EF4-FFF2-40B4-BE49-F238E27FC236}">
                <a16:creationId xmlns:a16="http://schemas.microsoft.com/office/drawing/2014/main" id="{5C14B183-4395-4176-BDFA-915FE6B73802}"/>
              </a:ext>
            </a:extLst>
          </p:cNvPr>
          <p:cNvSpPr/>
          <p:nvPr/>
        </p:nvSpPr>
        <p:spPr>
          <a:xfrm>
            <a:off x="6912806" y="3094893"/>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48462F7-7CC2-4ED3-8108-C0F8174764ED}"/>
              </a:ext>
            </a:extLst>
          </p:cNvPr>
          <p:cNvSpPr txBox="1"/>
          <p:nvPr/>
        </p:nvSpPr>
        <p:spPr>
          <a:xfrm>
            <a:off x="6912806" y="3132677"/>
            <a:ext cx="1986814" cy="1015663"/>
          </a:xfrm>
          <a:prstGeom prst="rect">
            <a:avLst/>
          </a:prstGeom>
          <a:noFill/>
        </p:spPr>
        <p:txBody>
          <a:bodyPr wrap="square" rtlCol="0">
            <a:spAutoFit/>
          </a:bodyPr>
          <a:lstStyle/>
          <a:p>
            <a:r>
              <a:rPr lang="en-US" sz="1200" b="1" dirty="0">
                <a:latin typeface="Century Gothic" panose="020B0502020202020204" pitchFamily="34" charset="0"/>
              </a:rPr>
              <a:t>4. By removing governments do you risk creating power vacuums which terrorists could fill?</a:t>
            </a:r>
            <a:endParaRPr lang="en-GB" sz="1200" b="1" dirty="0">
              <a:latin typeface="Century Gothic" panose="020B0502020202020204" pitchFamily="34" charset="0"/>
            </a:endParaRPr>
          </a:p>
        </p:txBody>
      </p:sp>
    </p:spTree>
    <p:extLst>
      <p:ext uri="{BB962C8B-B14F-4D97-AF65-F5344CB8AC3E}">
        <p14:creationId xmlns:p14="http://schemas.microsoft.com/office/powerpoint/2010/main" val="394960684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6D1D1-EA6F-4AA1-8501-50A6751DE4BD}"/>
              </a:ext>
            </a:extLst>
          </p:cNvPr>
          <p:cNvSpPr txBox="1"/>
          <p:nvPr/>
        </p:nvSpPr>
        <p:spPr>
          <a:xfrm>
            <a:off x="-430306" y="15865"/>
            <a:ext cx="7659444" cy="830997"/>
          </a:xfrm>
          <a:prstGeom prst="rect">
            <a:avLst/>
          </a:prstGeom>
          <a:noFill/>
        </p:spPr>
        <p:txBody>
          <a:bodyPr wrap="square" rtlCol="0">
            <a:spAutoFit/>
          </a:bodyPr>
          <a:lstStyle/>
          <a:p>
            <a:pPr lvl="1"/>
            <a:r>
              <a:rPr lang="en-US" sz="4800" dirty="0">
                <a:solidFill>
                  <a:srgbClr val="0099D1"/>
                </a:solidFill>
                <a:latin typeface="Century Gothic" panose="020B0502020202020204" pitchFamily="34" charset="0"/>
              </a:rPr>
              <a:t>Carry on as normal</a:t>
            </a:r>
            <a:endParaRPr lang="en-GB" sz="4800" dirty="0">
              <a:solidFill>
                <a:srgbClr val="0099D1"/>
              </a:solidFill>
              <a:latin typeface="Century Gothic" panose="020B0502020202020204" pitchFamily="34" charset="0"/>
            </a:endParaRPr>
          </a:p>
        </p:txBody>
      </p:sp>
      <p:sp>
        <p:nvSpPr>
          <p:cNvPr id="13" name="Shape 4925">
            <a:extLst>
              <a:ext uri="{FF2B5EF4-FFF2-40B4-BE49-F238E27FC236}">
                <a16:creationId xmlns:a16="http://schemas.microsoft.com/office/drawing/2014/main" id="{B4AFA009-EF4D-44D6-B060-39CB9F528A03}"/>
              </a:ext>
            </a:extLst>
          </p:cNvPr>
          <p:cNvSpPr/>
          <p:nvPr/>
        </p:nvSpPr>
        <p:spPr>
          <a:xfrm>
            <a:off x="4722607" y="4764278"/>
            <a:ext cx="5757776"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4" name="Shape 5826">
            <a:extLst>
              <a:ext uri="{FF2B5EF4-FFF2-40B4-BE49-F238E27FC236}">
                <a16:creationId xmlns:a16="http://schemas.microsoft.com/office/drawing/2014/main" id="{F2AD0D3B-2CCC-486D-8875-47861351A29D}"/>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5" name="Picture 14">
            <a:extLst>
              <a:ext uri="{FF2B5EF4-FFF2-40B4-BE49-F238E27FC236}">
                <a16:creationId xmlns:a16="http://schemas.microsoft.com/office/drawing/2014/main" id="{BA6182A9-C792-4DF5-9263-BDC75E574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8" name="Rectangle 2">
            <a:extLst>
              <a:ext uri="{FF2B5EF4-FFF2-40B4-BE49-F238E27FC236}">
                <a16:creationId xmlns:a16="http://schemas.microsoft.com/office/drawing/2014/main" id="{DF151CD3-776C-4788-A0C3-E062C65EB697}"/>
              </a:ext>
            </a:extLst>
          </p:cNvPr>
          <p:cNvSpPr>
            <a:spLocks noChangeArrowheads="1"/>
          </p:cNvSpPr>
          <p:nvPr/>
        </p:nvSpPr>
        <p:spPr bwMode="auto">
          <a:xfrm>
            <a:off x="261744" y="1177690"/>
            <a:ext cx="7213600" cy="323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9pPr>
          </a:lstStyle>
          <a:p>
            <a:pPr eaLnBrk="1" hangingPunct="1">
              <a:spcBef>
                <a:spcPts val="450"/>
              </a:spcBef>
              <a:buClrTx/>
              <a:buFontTx/>
              <a:buNone/>
            </a:pPr>
            <a:r>
              <a:rPr lang="en-US" altLang="en-US" sz="2000" b="1" dirty="0">
                <a:latin typeface="Century Gothic" panose="020B0502020202020204" pitchFamily="34" charset="0"/>
                <a:cs typeface="Arial" panose="020B0604020202020204" pitchFamily="34" charset="0"/>
              </a:rPr>
              <a:t>Option 11</a:t>
            </a:r>
          </a:p>
          <a:p>
            <a:pPr eaLnBrk="1" hangingPunct="1">
              <a:spcBef>
                <a:spcPts val="450"/>
              </a:spcBef>
              <a:buClrTx/>
              <a:buFontTx/>
              <a:buNone/>
            </a:pPr>
            <a:r>
              <a:rPr lang="en-US" altLang="en-US" sz="2000" dirty="0">
                <a:latin typeface="Century Gothic" panose="020B0502020202020204" pitchFamily="34" charset="0"/>
                <a:cs typeface="Arial" panose="020B0604020202020204" pitchFamily="34" charset="0"/>
              </a:rPr>
              <a:t>Ignore the terrorist threats: they will go away.</a:t>
            </a:r>
          </a:p>
          <a:p>
            <a:pPr eaLnBrk="1" hangingPunct="1">
              <a:spcBef>
                <a:spcPts val="450"/>
              </a:spcBef>
              <a:buClrTx/>
              <a:buFontTx/>
              <a:buNone/>
            </a:pPr>
            <a:endParaRPr lang="en-US" altLang="en-US" sz="2000" dirty="0">
              <a:latin typeface="Century Gothic" panose="020B0502020202020204" pitchFamily="34" charset="0"/>
              <a:cs typeface="Arial" panose="020B0604020202020204" pitchFamily="34" charset="0"/>
            </a:endParaRPr>
          </a:p>
          <a:p>
            <a:pPr eaLnBrk="1" hangingPunct="1">
              <a:spcBef>
                <a:spcPts val="450"/>
              </a:spcBef>
              <a:buClrTx/>
              <a:buFontTx/>
              <a:buNone/>
            </a:pPr>
            <a:r>
              <a:rPr lang="en-US" altLang="en-US" sz="2000" b="1" dirty="0">
                <a:latin typeface="Century Gothic" panose="020B0502020202020204" pitchFamily="34" charset="0"/>
                <a:cs typeface="Arial" panose="020B0604020202020204" pitchFamily="34" charset="0"/>
              </a:rPr>
              <a:t>Option 12</a:t>
            </a:r>
          </a:p>
          <a:p>
            <a:pPr eaLnBrk="1" hangingPunct="1">
              <a:spcBef>
                <a:spcPts val="450"/>
              </a:spcBef>
              <a:buClrTx/>
              <a:buFontTx/>
              <a:buNone/>
            </a:pPr>
            <a:r>
              <a:rPr lang="en-US" altLang="en-US" sz="2000" dirty="0">
                <a:latin typeface="Century Gothic" panose="020B0502020202020204" pitchFamily="34" charset="0"/>
                <a:cs typeface="Arial" panose="020B0604020202020204" pitchFamily="34" charset="0"/>
              </a:rPr>
              <a:t>Actively encourage the citizens to carry on and not let the terrorists take away freedoms.</a:t>
            </a:r>
          </a:p>
        </p:txBody>
      </p:sp>
    </p:spTree>
    <p:extLst>
      <p:ext uri="{BB962C8B-B14F-4D97-AF65-F5344CB8AC3E}">
        <p14:creationId xmlns:p14="http://schemas.microsoft.com/office/powerpoint/2010/main" val="170250027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6D1D1-EA6F-4AA1-8501-50A6751DE4BD}"/>
              </a:ext>
            </a:extLst>
          </p:cNvPr>
          <p:cNvSpPr txBox="1"/>
          <p:nvPr/>
        </p:nvSpPr>
        <p:spPr>
          <a:xfrm>
            <a:off x="-430306" y="15865"/>
            <a:ext cx="7659444" cy="830997"/>
          </a:xfrm>
          <a:prstGeom prst="rect">
            <a:avLst/>
          </a:prstGeom>
          <a:noFill/>
        </p:spPr>
        <p:txBody>
          <a:bodyPr wrap="square" rtlCol="0">
            <a:spAutoFit/>
          </a:bodyPr>
          <a:lstStyle/>
          <a:p>
            <a:pPr lvl="1"/>
            <a:r>
              <a:rPr lang="en-US" sz="4800" dirty="0">
                <a:solidFill>
                  <a:srgbClr val="0099D1"/>
                </a:solidFill>
                <a:latin typeface="Century Gothic" panose="020B0502020202020204" pitchFamily="34" charset="0"/>
              </a:rPr>
              <a:t>Carry on as normal</a:t>
            </a:r>
            <a:endParaRPr lang="en-GB" sz="4800" dirty="0">
              <a:solidFill>
                <a:srgbClr val="0099D1"/>
              </a:solidFill>
              <a:latin typeface="Century Gothic" panose="020B0502020202020204" pitchFamily="34" charset="0"/>
            </a:endParaRPr>
          </a:p>
        </p:txBody>
      </p:sp>
      <p:sp>
        <p:nvSpPr>
          <p:cNvPr id="13" name="Shape 4925">
            <a:extLst>
              <a:ext uri="{FF2B5EF4-FFF2-40B4-BE49-F238E27FC236}">
                <a16:creationId xmlns:a16="http://schemas.microsoft.com/office/drawing/2014/main" id="{B4AFA009-EF4D-44D6-B060-39CB9F528A03}"/>
              </a:ext>
            </a:extLst>
          </p:cNvPr>
          <p:cNvSpPr/>
          <p:nvPr/>
        </p:nvSpPr>
        <p:spPr>
          <a:xfrm>
            <a:off x="4722607" y="4764278"/>
            <a:ext cx="5757776"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4" name="Shape 5826">
            <a:extLst>
              <a:ext uri="{FF2B5EF4-FFF2-40B4-BE49-F238E27FC236}">
                <a16:creationId xmlns:a16="http://schemas.microsoft.com/office/drawing/2014/main" id="{F2AD0D3B-2CCC-486D-8875-47861351A29D}"/>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5" name="Picture 14">
            <a:extLst>
              <a:ext uri="{FF2B5EF4-FFF2-40B4-BE49-F238E27FC236}">
                <a16:creationId xmlns:a16="http://schemas.microsoft.com/office/drawing/2014/main" id="{BA6182A9-C792-4DF5-9263-BDC75E574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7" name="Rectangle 2">
            <a:extLst>
              <a:ext uri="{FF2B5EF4-FFF2-40B4-BE49-F238E27FC236}">
                <a16:creationId xmlns:a16="http://schemas.microsoft.com/office/drawing/2014/main" id="{5C29679C-5749-4D95-899E-B2F07B55CF0D}"/>
              </a:ext>
            </a:extLst>
          </p:cNvPr>
          <p:cNvSpPr>
            <a:spLocks noChangeArrowheads="1"/>
          </p:cNvSpPr>
          <p:nvPr/>
        </p:nvSpPr>
        <p:spPr bwMode="auto">
          <a:xfrm>
            <a:off x="182456" y="864474"/>
            <a:ext cx="8185150" cy="542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9pPr>
          </a:lstStyle>
          <a:p>
            <a:pPr eaLnBrk="1" hangingPunct="1">
              <a:spcBef>
                <a:spcPts val="450"/>
              </a:spcBef>
              <a:buClrTx/>
              <a:buFontTx/>
              <a:buNone/>
            </a:pPr>
            <a:r>
              <a:rPr lang="en-US" altLang="en-US" sz="1800" b="1" dirty="0">
                <a:latin typeface="Century Gothic" panose="020B0502020202020204" pitchFamily="34" charset="0"/>
                <a:cs typeface="Arial" panose="020B0604020202020204" pitchFamily="34" charset="0"/>
              </a:rPr>
              <a:t>Will you choose Option 11?</a:t>
            </a:r>
          </a:p>
          <a:p>
            <a:pPr eaLnBrk="1" hangingPunct="1">
              <a:spcBef>
                <a:spcPts val="450"/>
              </a:spcBef>
              <a:buClrTx/>
              <a:buFontTx/>
              <a:buNone/>
            </a:pPr>
            <a:r>
              <a:rPr lang="en-US" altLang="en-US" sz="1800" b="1" dirty="0">
                <a:solidFill>
                  <a:srgbClr val="FF0000"/>
                </a:solidFill>
                <a:latin typeface="Century Gothic" panose="020B0502020202020204" pitchFamily="34" charset="0"/>
                <a:cs typeface="Arial" panose="020B0604020202020204" pitchFamily="34" charset="0"/>
              </a:rPr>
              <a:t>Ignore the terrorist threats: they will go away.</a:t>
            </a:r>
          </a:p>
          <a:p>
            <a:pPr eaLnBrk="1" hangingPunct="1">
              <a:spcBef>
                <a:spcPts val="350"/>
              </a:spcBef>
              <a:buClrTx/>
              <a:buFontTx/>
              <a:buNone/>
            </a:pPr>
            <a:r>
              <a:rPr lang="en-US" altLang="en-US" sz="1800" dirty="0">
                <a:latin typeface="Century Gothic" panose="020B0502020202020204" pitchFamily="34" charset="0"/>
                <a:cs typeface="Arial" panose="020B0604020202020204" pitchFamily="34" charset="0"/>
              </a:rPr>
              <a:t>This may be a good idea. It is certainly a cheap option! It also sends a message to terrorists that you are not going to be scared by their actions and that life will carry on as normal. </a:t>
            </a:r>
          </a:p>
          <a:p>
            <a:pPr eaLnBrk="1" hangingPunct="1">
              <a:spcBef>
                <a:spcPts val="250"/>
              </a:spcBef>
              <a:buClrTx/>
              <a:buFontTx/>
              <a:buNone/>
            </a:pPr>
            <a:endParaRPr lang="en-US" altLang="en-US" sz="1800" baseline="-25000" dirty="0">
              <a:latin typeface="Century Gothic" panose="020B0502020202020204" pitchFamily="34" charset="0"/>
              <a:cs typeface="Arial" panose="020B0604020202020204" pitchFamily="34" charset="0"/>
            </a:endParaRPr>
          </a:p>
          <a:p>
            <a:pPr eaLnBrk="1" hangingPunct="1">
              <a:spcBef>
                <a:spcPts val="350"/>
              </a:spcBef>
              <a:buClrTx/>
              <a:buFontTx/>
              <a:buNone/>
            </a:pPr>
            <a:r>
              <a:rPr lang="en-US" altLang="en-US" sz="1800" b="1" dirty="0">
                <a:latin typeface="Century Gothic" panose="020B0502020202020204" pitchFamily="34" charset="0"/>
                <a:cs typeface="Arial" panose="020B0604020202020204" pitchFamily="34" charset="0"/>
              </a:rPr>
              <a:t>But can you answer these questions?</a:t>
            </a:r>
          </a:p>
        </p:txBody>
      </p:sp>
      <p:sp>
        <p:nvSpPr>
          <p:cNvPr id="8" name="Speech Bubble: Rectangle 7">
            <a:extLst>
              <a:ext uri="{FF2B5EF4-FFF2-40B4-BE49-F238E27FC236}">
                <a16:creationId xmlns:a16="http://schemas.microsoft.com/office/drawing/2014/main" id="{73CA59E6-D3FD-404F-8D99-B109694A3559}"/>
              </a:ext>
            </a:extLst>
          </p:cNvPr>
          <p:cNvSpPr/>
          <p:nvPr/>
        </p:nvSpPr>
        <p:spPr>
          <a:xfrm>
            <a:off x="4646258" y="3108276"/>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peech Bubble: Rectangle 8">
            <a:extLst>
              <a:ext uri="{FF2B5EF4-FFF2-40B4-BE49-F238E27FC236}">
                <a16:creationId xmlns:a16="http://schemas.microsoft.com/office/drawing/2014/main" id="{4CCB4426-4C6E-49B7-AE6D-B4062CFB97CE}"/>
              </a:ext>
            </a:extLst>
          </p:cNvPr>
          <p:cNvSpPr/>
          <p:nvPr/>
        </p:nvSpPr>
        <p:spPr>
          <a:xfrm>
            <a:off x="2326941" y="3112464"/>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peech Bubble: Rectangle 9">
            <a:extLst>
              <a:ext uri="{FF2B5EF4-FFF2-40B4-BE49-F238E27FC236}">
                <a16:creationId xmlns:a16="http://schemas.microsoft.com/office/drawing/2014/main" id="{BE2D8CF3-74D2-4248-BFCE-68EDDCDE2F8F}"/>
              </a:ext>
            </a:extLst>
          </p:cNvPr>
          <p:cNvSpPr/>
          <p:nvPr/>
        </p:nvSpPr>
        <p:spPr>
          <a:xfrm>
            <a:off x="6965576" y="3102478"/>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peech Bubble: Rectangle 10">
            <a:extLst>
              <a:ext uri="{FF2B5EF4-FFF2-40B4-BE49-F238E27FC236}">
                <a16:creationId xmlns:a16="http://schemas.microsoft.com/office/drawing/2014/main" id="{B37C0C9D-60CC-4961-844C-3990C4D87AFB}"/>
              </a:ext>
            </a:extLst>
          </p:cNvPr>
          <p:cNvSpPr/>
          <p:nvPr/>
        </p:nvSpPr>
        <p:spPr>
          <a:xfrm>
            <a:off x="-9154" y="3102478"/>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A0DB8B9-A12B-4850-A9FC-0F4E0E9C2688}"/>
              </a:ext>
            </a:extLst>
          </p:cNvPr>
          <p:cNvSpPr txBox="1"/>
          <p:nvPr/>
        </p:nvSpPr>
        <p:spPr>
          <a:xfrm>
            <a:off x="182456" y="3256026"/>
            <a:ext cx="1986814" cy="923330"/>
          </a:xfrm>
          <a:prstGeom prst="rect">
            <a:avLst/>
          </a:prstGeom>
          <a:noFill/>
        </p:spPr>
        <p:txBody>
          <a:bodyPr wrap="square" rtlCol="0">
            <a:spAutoFit/>
          </a:bodyPr>
          <a:lstStyle/>
          <a:p>
            <a:r>
              <a:rPr lang="en-US" b="1" dirty="0">
                <a:latin typeface="Century Gothic" panose="020B0502020202020204" pitchFamily="34" charset="0"/>
              </a:rPr>
              <a:t>1. Why do you think this would be effective?</a:t>
            </a:r>
            <a:endParaRPr lang="en-GB" b="1" dirty="0">
              <a:latin typeface="Century Gothic" panose="020B0502020202020204" pitchFamily="34" charset="0"/>
            </a:endParaRPr>
          </a:p>
        </p:txBody>
      </p:sp>
      <p:sp>
        <p:nvSpPr>
          <p:cNvPr id="16" name="TextBox 15">
            <a:extLst>
              <a:ext uri="{FF2B5EF4-FFF2-40B4-BE49-F238E27FC236}">
                <a16:creationId xmlns:a16="http://schemas.microsoft.com/office/drawing/2014/main" id="{46AE7D67-96A5-47D2-B07B-A25BBFB2D1A0}"/>
              </a:ext>
            </a:extLst>
          </p:cNvPr>
          <p:cNvSpPr txBox="1"/>
          <p:nvPr/>
        </p:nvSpPr>
        <p:spPr>
          <a:xfrm>
            <a:off x="2234890" y="3102478"/>
            <a:ext cx="2394591" cy="1323439"/>
          </a:xfrm>
          <a:prstGeom prst="rect">
            <a:avLst/>
          </a:prstGeom>
          <a:noFill/>
        </p:spPr>
        <p:txBody>
          <a:bodyPr wrap="square" rtlCol="0">
            <a:spAutoFit/>
          </a:bodyPr>
          <a:lstStyle/>
          <a:p>
            <a:r>
              <a:rPr lang="en-US" sz="1600" b="1" dirty="0">
                <a:latin typeface="Century Gothic" panose="020B0502020202020204" pitchFamily="34" charset="0"/>
              </a:rPr>
              <a:t>2. Might this be a sign of weakness and lead potential terrorists to think your country is a soft target?</a:t>
            </a:r>
            <a:endParaRPr lang="en-GB" sz="1600" b="1" dirty="0">
              <a:latin typeface="Century Gothic" panose="020B0502020202020204" pitchFamily="34" charset="0"/>
            </a:endParaRPr>
          </a:p>
        </p:txBody>
      </p:sp>
      <p:sp>
        <p:nvSpPr>
          <p:cNvPr id="17" name="TextBox 16">
            <a:extLst>
              <a:ext uri="{FF2B5EF4-FFF2-40B4-BE49-F238E27FC236}">
                <a16:creationId xmlns:a16="http://schemas.microsoft.com/office/drawing/2014/main" id="{5236B9C1-AE62-407E-98D1-E50F2B8FB4B2}"/>
              </a:ext>
            </a:extLst>
          </p:cNvPr>
          <p:cNvSpPr txBox="1"/>
          <p:nvPr/>
        </p:nvSpPr>
        <p:spPr>
          <a:xfrm>
            <a:off x="4646258" y="3152223"/>
            <a:ext cx="2351382" cy="1384995"/>
          </a:xfrm>
          <a:prstGeom prst="rect">
            <a:avLst/>
          </a:prstGeom>
          <a:noFill/>
        </p:spPr>
        <p:txBody>
          <a:bodyPr wrap="square" rtlCol="0">
            <a:spAutoFit/>
          </a:bodyPr>
          <a:lstStyle/>
          <a:p>
            <a:r>
              <a:rPr lang="en-US" sz="1200" b="1" dirty="0">
                <a:latin typeface="Century Gothic" panose="020B0502020202020204" pitchFamily="34" charset="0"/>
              </a:rPr>
              <a:t>3. Many voters will want to see action, after all a government’s primary role is to protect its citizens. Doing nothing may be seen as a sign of failure or weak leadership.</a:t>
            </a:r>
            <a:endParaRPr lang="en-GB" sz="1200" b="1" dirty="0">
              <a:latin typeface="Century Gothic" panose="020B0502020202020204" pitchFamily="34" charset="0"/>
            </a:endParaRPr>
          </a:p>
        </p:txBody>
      </p:sp>
      <p:sp>
        <p:nvSpPr>
          <p:cNvPr id="18" name="TextBox 17">
            <a:extLst>
              <a:ext uri="{FF2B5EF4-FFF2-40B4-BE49-F238E27FC236}">
                <a16:creationId xmlns:a16="http://schemas.microsoft.com/office/drawing/2014/main" id="{D52FCA52-C78A-4BBF-9F10-9C0521717393}"/>
              </a:ext>
            </a:extLst>
          </p:cNvPr>
          <p:cNvSpPr txBox="1"/>
          <p:nvPr/>
        </p:nvSpPr>
        <p:spPr>
          <a:xfrm>
            <a:off x="6927186" y="3134249"/>
            <a:ext cx="2255204" cy="1384995"/>
          </a:xfrm>
          <a:prstGeom prst="rect">
            <a:avLst/>
          </a:prstGeom>
          <a:noFill/>
        </p:spPr>
        <p:txBody>
          <a:bodyPr wrap="square" rtlCol="0">
            <a:spAutoFit/>
          </a:bodyPr>
          <a:lstStyle/>
          <a:p>
            <a:r>
              <a:rPr lang="en-US" sz="1200" b="1" dirty="0">
                <a:latin typeface="Century Gothic" panose="020B0502020202020204" pitchFamily="34" charset="0"/>
              </a:rPr>
              <a:t>4. If there are more groups out there ready to attack, how will doing nothing stop them? Terror groups are willing to play the long game and attack over periods of years. </a:t>
            </a:r>
            <a:endParaRPr lang="en-GB" sz="1200" b="1" dirty="0">
              <a:latin typeface="Century Gothic" panose="020B0502020202020204" pitchFamily="34" charset="0"/>
            </a:endParaRPr>
          </a:p>
        </p:txBody>
      </p:sp>
    </p:spTree>
    <p:extLst>
      <p:ext uri="{BB962C8B-B14F-4D97-AF65-F5344CB8AC3E}">
        <p14:creationId xmlns:p14="http://schemas.microsoft.com/office/powerpoint/2010/main" val="338440280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6D1D1-EA6F-4AA1-8501-50A6751DE4BD}"/>
              </a:ext>
            </a:extLst>
          </p:cNvPr>
          <p:cNvSpPr txBox="1"/>
          <p:nvPr/>
        </p:nvSpPr>
        <p:spPr>
          <a:xfrm>
            <a:off x="-373395" y="26402"/>
            <a:ext cx="7659444" cy="830997"/>
          </a:xfrm>
          <a:prstGeom prst="rect">
            <a:avLst/>
          </a:prstGeom>
          <a:noFill/>
        </p:spPr>
        <p:txBody>
          <a:bodyPr wrap="square" rtlCol="0">
            <a:spAutoFit/>
          </a:bodyPr>
          <a:lstStyle/>
          <a:p>
            <a:pPr lvl="1"/>
            <a:r>
              <a:rPr lang="en-US" sz="4800" dirty="0">
                <a:solidFill>
                  <a:srgbClr val="0099D1"/>
                </a:solidFill>
                <a:latin typeface="Century Gothic" panose="020B0502020202020204" pitchFamily="34" charset="0"/>
              </a:rPr>
              <a:t>Carry on as normal</a:t>
            </a:r>
            <a:endParaRPr lang="en-GB" sz="4800" dirty="0">
              <a:solidFill>
                <a:srgbClr val="0099D1"/>
              </a:solidFill>
              <a:latin typeface="Century Gothic" panose="020B0502020202020204" pitchFamily="34" charset="0"/>
            </a:endParaRPr>
          </a:p>
        </p:txBody>
      </p:sp>
      <p:sp>
        <p:nvSpPr>
          <p:cNvPr id="13" name="Shape 4925">
            <a:extLst>
              <a:ext uri="{FF2B5EF4-FFF2-40B4-BE49-F238E27FC236}">
                <a16:creationId xmlns:a16="http://schemas.microsoft.com/office/drawing/2014/main" id="{B4AFA009-EF4D-44D6-B060-39CB9F528A03}"/>
              </a:ext>
            </a:extLst>
          </p:cNvPr>
          <p:cNvSpPr/>
          <p:nvPr/>
        </p:nvSpPr>
        <p:spPr>
          <a:xfrm>
            <a:off x="4722607" y="4764278"/>
            <a:ext cx="5757776"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4" name="Shape 5826">
            <a:extLst>
              <a:ext uri="{FF2B5EF4-FFF2-40B4-BE49-F238E27FC236}">
                <a16:creationId xmlns:a16="http://schemas.microsoft.com/office/drawing/2014/main" id="{F2AD0D3B-2CCC-486D-8875-47861351A29D}"/>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5" name="Picture 14">
            <a:extLst>
              <a:ext uri="{FF2B5EF4-FFF2-40B4-BE49-F238E27FC236}">
                <a16:creationId xmlns:a16="http://schemas.microsoft.com/office/drawing/2014/main" id="{BA6182A9-C792-4DF5-9263-BDC75E574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8" name="Rectangle 2">
            <a:extLst>
              <a:ext uri="{FF2B5EF4-FFF2-40B4-BE49-F238E27FC236}">
                <a16:creationId xmlns:a16="http://schemas.microsoft.com/office/drawing/2014/main" id="{C7F064B6-ABA6-420E-B36C-27AFAC1F9825}"/>
              </a:ext>
            </a:extLst>
          </p:cNvPr>
          <p:cNvSpPr>
            <a:spLocks noChangeArrowheads="1"/>
          </p:cNvSpPr>
          <p:nvPr/>
        </p:nvSpPr>
        <p:spPr bwMode="auto">
          <a:xfrm>
            <a:off x="225872" y="857399"/>
            <a:ext cx="8185150" cy="542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9pPr>
          </a:lstStyle>
          <a:p>
            <a:pPr eaLnBrk="1" hangingPunct="1">
              <a:spcBef>
                <a:spcPts val="450"/>
              </a:spcBef>
              <a:buClrTx/>
              <a:buFontTx/>
              <a:buNone/>
            </a:pPr>
            <a:r>
              <a:rPr lang="en-US" altLang="en-US" sz="1600" b="1" dirty="0">
                <a:latin typeface="Century Gothic" panose="020B0502020202020204" pitchFamily="34" charset="0"/>
                <a:cs typeface="Arial" panose="020B0604020202020204" pitchFamily="34" charset="0"/>
              </a:rPr>
              <a:t>Will you choose Option 12?</a:t>
            </a:r>
          </a:p>
          <a:p>
            <a:pPr eaLnBrk="1" hangingPunct="1">
              <a:spcBef>
                <a:spcPts val="450"/>
              </a:spcBef>
              <a:buClrTx/>
              <a:buFontTx/>
              <a:buNone/>
            </a:pPr>
            <a:r>
              <a:rPr lang="en-US" altLang="en-US" sz="1600" b="1" dirty="0">
                <a:solidFill>
                  <a:srgbClr val="FF0000"/>
                </a:solidFill>
                <a:latin typeface="Century Gothic" panose="020B0502020202020204" pitchFamily="34" charset="0"/>
                <a:cs typeface="Arial" panose="020B0604020202020204" pitchFamily="34" charset="0"/>
              </a:rPr>
              <a:t>Actively encourage the citizens to carry on and not let the terrorists take away freedoms.</a:t>
            </a:r>
          </a:p>
          <a:p>
            <a:pPr eaLnBrk="1" hangingPunct="1">
              <a:spcBef>
                <a:spcPts val="350"/>
              </a:spcBef>
              <a:buClrTx/>
              <a:buFontTx/>
              <a:buNone/>
            </a:pPr>
            <a:r>
              <a:rPr lang="en-US" altLang="en-US" sz="1600" dirty="0">
                <a:latin typeface="Century Gothic" panose="020B0502020202020204" pitchFamily="34" charset="0"/>
                <a:cs typeface="Arial" panose="020B0604020202020204" pitchFamily="34" charset="0"/>
              </a:rPr>
              <a:t>This might be a good idea. The citizens may rally around your calls and feel a stronger sense of togetherness and community after the attacks. By not being scared, the citizens will feel as though they are defying the terrorists. </a:t>
            </a:r>
          </a:p>
          <a:p>
            <a:pPr eaLnBrk="1" hangingPunct="1">
              <a:spcBef>
                <a:spcPts val="250"/>
              </a:spcBef>
              <a:buClrTx/>
              <a:buFontTx/>
              <a:buNone/>
            </a:pPr>
            <a:endParaRPr lang="en-US" altLang="en-US" sz="1600" baseline="-25000" dirty="0">
              <a:latin typeface="Century Gothic" panose="020B0502020202020204" pitchFamily="34" charset="0"/>
              <a:cs typeface="Arial" panose="020B0604020202020204" pitchFamily="34" charset="0"/>
            </a:endParaRPr>
          </a:p>
          <a:p>
            <a:pPr eaLnBrk="1" hangingPunct="1">
              <a:spcBef>
                <a:spcPts val="350"/>
              </a:spcBef>
              <a:buClrTx/>
              <a:buFontTx/>
              <a:buNone/>
            </a:pPr>
            <a:r>
              <a:rPr lang="en-US" altLang="en-US" sz="1600" b="1" dirty="0">
                <a:latin typeface="Century Gothic" panose="020B0502020202020204" pitchFamily="34" charset="0"/>
                <a:cs typeface="Arial" panose="020B0604020202020204" pitchFamily="34" charset="0"/>
              </a:rPr>
              <a:t>But can you answer these questions</a:t>
            </a:r>
          </a:p>
        </p:txBody>
      </p:sp>
      <p:sp>
        <p:nvSpPr>
          <p:cNvPr id="7" name="Speech Bubble: Rectangle 6">
            <a:extLst>
              <a:ext uri="{FF2B5EF4-FFF2-40B4-BE49-F238E27FC236}">
                <a16:creationId xmlns:a16="http://schemas.microsoft.com/office/drawing/2014/main" id="{5356CD89-B862-4E5D-990A-7E924A183897}"/>
              </a:ext>
            </a:extLst>
          </p:cNvPr>
          <p:cNvSpPr/>
          <p:nvPr/>
        </p:nvSpPr>
        <p:spPr>
          <a:xfrm>
            <a:off x="6961321" y="3109509"/>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peech Bubble: Rectangle 8">
            <a:extLst>
              <a:ext uri="{FF2B5EF4-FFF2-40B4-BE49-F238E27FC236}">
                <a16:creationId xmlns:a16="http://schemas.microsoft.com/office/drawing/2014/main" id="{86D5AB64-CC30-4739-BF06-E91760EFF6D2}"/>
              </a:ext>
            </a:extLst>
          </p:cNvPr>
          <p:cNvSpPr/>
          <p:nvPr/>
        </p:nvSpPr>
        <p:spPr>
          <a:xfrm>
            <a:off x="4669856" y="3118363"/>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peech Bubble: Rectangle 9">
            <a:extLst>
              <a:ext uri="{FF2B5EF4-FFF2-40B4-BE49-F238E27FC236}">
                <a16:creationId xmlns:a16="http://schemas.microsoft.com/office/drawing/2014/main" id="{23526F64-9E7B-42A0-959F-F40C3A0EF4A1}"/>
              </a:ext>
            </a:extLst>
          </p:cNvPr>
          <p:cNvSpPr/>
          <p:nvPr/>
        </p:nvSpPr>
        <p:spPr>
          <a:xfrm>
            <a:off x="2334077" y="3132921"/>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peech Bubble: Rectangle 10">
            <a:extLst>
              <a:ext uri="{FF2B5EF4-FFF2-40B4-BE49-F238E27FC236}">
                <a16:creationId xmlns:a16="http://schemas.microsoft.com/office/drawing/2014/main" id="{B7A301C5-8E94-4890-9BF3-65D7CD821443}"/>
              </a:ext>
            </a:extLst>
          </p:cNvPr>
          <p:cNvSpPr/>
          <p:nvPr/>
        </p:nvSpPr>
        <p:spPr>
          <a:xfrm>
            <a:off x="0" y="3132921"/>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0F17293-D395-4470-A2EF-871F3F66D611}"/>
              </a:ext>
            </a:extLst>
          </p:cNvPr>
          <p:cNvSpPr txBox="1"/>
          <p:nvPr/>
        </p:nvSpPr>
        <p:spPr>
          <a:xfrm>
            <a:off x="95805" y="3247338"/>
            <a:ext cx="1986814" cy="923330"/>
          </a:xfrm>
          <a:prstGeom prst="rect">
            <a:avLst/>
          </a:prstGeom>
          <a:noFill/>
        </p:spPr>
        <p:txBody>
          <a:bodyPr wrap="square" rtlCol="0">
            <a:spAutoFit/>
          </a:bodyPr>
          <a:lstStyle/>
          <a:p>
            <a:r>
              <a:rPr lang="en-US" b="1" dirty="0">
                <a:latin typeface="Century Gothic" panose="020B0502020202020204" pitchFamily="34" charset="0"/>
              </a:rPr>
              <a:t>1. Why do you think this would be effective?</a:t>
            </a:r>
            <a:endParaRPr lang="en-GB" b="1" dirty="0">
              <a:latin typeface="Century Gothic" panose="020B0502020202020204" pitchFamily="34" charset="0"/>
            </a:endParaRPr>
          </a:p>
        </p:txBody>
      </p:sp>
      <p:sp>
        <p:nvSpPr>
          <p:cNvPr id="18" name="TextBox 17">
            <a:extLst>
              <a:ext uri="{FF2B5EF4-FFF2-40B4-BE49-F238E27FC236}">
                <a16:creationId xmlns:a16="http://schemas.microsoft.com/office/drawing/2014/main" id="{A46B74AC-CF08-4BE2-AD2D-B2D8EE9A9299}"/>
              </a:ext>
            </a:extLst>
          </p:cNvPr>
          <p:cNvSpPr txBox="1"/>
          <p:nvPr/>
        </p:nvSpPr>
        <p:spPr>
          <a:xfrm>
            <a:off x="2291465" y="3241658"/>
            <a:ext cx="2265350" cy="1169551"/>
          </a:xfrm>
          <a:prstGeom prst="rect">
            <a:avLst/>
          </a:prstGeom>
          <a:noFill/>
        </p:spPr>
        <p:txBody>
          <a:bodyPr wrap="square" rtlCol="0">
            <a:spAutoFit/>
          </a:bodyPr>
          <a:lstStyle/>
          <a:p>
            <a:r>
              <a:rPr lang="en-US" sz="1400" b="1" dirty="0">
                <a:latin typeface="Century Gothic" panose="020B0502020202020204" pitchFamily="34" charset="0"/>
              </a:rPr>
              <a:t>2. Might this be a sign of weakness and lead potential terrorists to think your country is a soft target?</a:t>
            </a:r>
            <a:endParaRPr lang="en-GB" sz="1400" b="1" dirty="0">
              <a:latin typeface="Century Gothic" panose="020B0502020202020204" pitchFamily="34" charset="0"/>
            </a:endParaRPr>
          </a:p>
        </p:txBody>
      </p:sp>
      <p:sp>
        <p:nvSpPr>
          <p:cNvPr id="19" name="TextBox 18">
            <a:extLst>
              <a:ext uri="{FF2B5EF4-FFF2-40B4-BE49-F238E27FC236}">
                <a16:creationId xmlns:a16="http://schemas.microsoft.com/office/drawing/2014/main" id="{F3EC8759-904F-4F98-BB87-6DE7C63EF89D}"/>
              </a:ext>
            </a:extLst>
          </p:cNvPr>
          <p:cNvSpPr txBox="1"/>
          <p:nvPr/>
        </p:nvSpPr>
        <p:spPr>
          <a:xfrm>
            <a:off x="4669856" y="3232372"/>
            <a:ext cx="2340139" cy="1169551"/>
          </a:xfrm>
          <a:prstGeom prst="rect">
            <a:avLst/>
          </a:prstGeom>
          <a:noFill/>
        </p:spPr>
        <p:txBody>
          <a:bodyPr wrap="square" rtlCol="0">
            <a:spAutoFit/>
          </a:bodyPr>
          <a:lstStyle/>
          <a:p>
            <a:r>
              <a:rPr lang="en-US" sz="1400" b="1" dirty="0">
                <a:latin typeface="Century Gothic" panose="020B0502020202020204" pitchFamily="34" charset="0"/>
              </a:rPr>
              <a:t>3. Many voters will want you to do something. Doing nothing may be seen as a sign of failure or weak leadership</a:t>
            </a:r>
            <a:endParaRPr lang="en-GB" sz="1400" b="1" dirty="0">
              <a:latin typeface="Century Gothic" panose="020B0502020202020204" pitchFamily="34" charset="0"/>
            </a:endParaRPr>
          </a:p>
        </p:txBody>
      </p:sp>
      <p:sp>
        <p:nvSpPr>
          <p:cNvPr id="20" name="TextBox 19">
            <a:extLst>
              <a:ext uri="{FF2B5EF4-FFF2-40B4-BE49-F238E27FC236}">
                <a16:creationId xmlns:a16="http://schemas.microsoft.com/office/drawing/2014/main" id="{5E80AB20-4759-427F-B0B6-36C79A06A52F}"/>
              </a:ext>
            </a:extLst>
          </p:cNvPr>
          <p:cNvSpPr txBox="1"/>
          <p:nvPr/>
        </p:nvSpPr>
        <p:spPr>
          <a:xfrm>
            <a:off x="7083127" y="3136196"/>
            <a:ext cx="1986814" cy="1415772"/>
          </a:xfrm>
          <a:prstGeom prst="rect">
            <a:avLst/>
          </a:prstGeom>
          <a:noFill/>
        </p:spPr>
        <p:txBody>
          <a:bodyPr wrap="square" rtlCol="0">
            <a:spAutoFit/>
          </a:bodyPr>
          <a:lstStyle/>
          <a:p>
            <a:r>
              <a:rPr lang="en-US" sz="1200" b="1" dirty="0">
                <a:latin typeface="Century Gothic" panose="020B0502020202020204" pitchFamily="34" charset="0"/>
              </a:rPr>
              <a:t>4. How will doing nothing prevent the same or similar groups from striking in future? Surely we need to take away their capacity to attack?</a:t>
            </a:r>
            <a:endParaRPr lang="en-GB" sz="1200" b="1" dirty="0">
              <a:latin typeface="Century Gothic" panose="020B0502020202020204" pitchFamily="34" charset="0"/>
            </a:endParaRPr>
          </a:p>
        </p:txBody>
      </p:sp>
    </p:spTree>
    <p:extLst>
      <p:ext uri="{BB962C8B-B14F-4D97-AF65-F5344CB8AC3E}">
        <p14:creationId xmlns:p14="http://schemas.microsoft.com/office/powerpoint/2010/main" val="291698645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6D1D1-EA6F-4AA1-8501-50A6751DE4BD}"/>
              </a:ext>
            </a:extLst>
          </p:cNvPr>
          <p:cNvSpPr txBox="1"/>
          <p:nvPr/>
        </p:nvSpPr>
        <p:spPr>
          <a:xfrm>
            <a:off x="136553" y="144957"/>
            <a:ext cx="7563841" cy="707886"/>
          </a:xfrm>
          <a:prstGeom prst="rect">
            <a:avLst/>
          </a:prstGeom>
          <a:noFill/>
        </p:spPr>
        <p:txBody>
          <a:bodyPr wrap="square" rtlCol="0">
            <a:spAutoFit/>
          </a:bodyPr>
          <a:lstStyle/>
          <a:p>
            <a:r>
              <a:rPr lang="en-US" sz="4000" dirty="0">
                <a:solidFill>
                  <a:srgbClr val="0099D1"/>
                </a:solidFill>
                <a:latin typeface="Century Gothic" panose="020B0502020202020204" pitchFamily="34" charset="0"/>
              </a:rPr>
              <a:t>The UK response to 9/11 &amp; 7/7</a:t>
            </a:r>
            <a:endParaRPr lang="en-GB" sz="4000" dirty="0">
              <a:solidFill>
                <a:srgbClr val="0099D1"/>
              </a:solidFill>
              <a:latin typeface="Century Gothic" panose="020B0502020202020204" pitchFamily="34" charset="0"/>
            </a:endParaRPr>
          </a:p>
        </p:txBody>
      </p:sp>
      <p:sp>
        <p:nvSpPr>
          <p:cNvPr id="13" name="Shape 4925">
            <a:extLst>
              <a:ext uri="{FF2B5EF4-FFF2-40B4-BE49-F238E27FC236}">
                <a16:creationId xmlns:a16="http://schemas.microsoft.com/office/drawing/2014/main" id="{B4AFA009-EF4D-44D6-B060-39CB9F528A03}"/>
              </a:ext>
            </a:extLst>
          </p:cNvPr>
          <p:cNvSpPr/>
          <p:nvPr/>
        </p:nvSpPr>
        <p:spPr>
          <a:xfrm>
            <a:off x="4722607" y="4764278"/>
            <a:ext cx="5757776"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4" name="Shape 5826">
            <a:extLst>
              <a:ext uri="{FF2B5EF4-FFF2-40B4-BE49-F238E27FC236}">
                <a16:creationId xmlns:a16="http://schemas.microsoft.com/office/drawing/2014/main" id="{F2AD0D3B-2CCC-486D-8875-47861351A29D}"/>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5" name="Picture 14">
            <a:extLst>
              <a:ext uri="{FF2B5EF4-FFF2-40B4-BE49-F238E27FC236}">
                <a16:creationId xmlns:a16="http://schemas.microsoft.com/office/drawing/2014/main" id="{BA6182A9-C792-4DF5-9263-BDC75E574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3" name="Rectangle 2">
            <a:extLst>
              <a:ext uri="{FF2B5EF4-FFF2-40B4-BE49-F238E27FC236}">
                <a16:creationId xmlns:a16="http://schemas.microsoft.com/office/drawing/2014/main" id="{336297AF-995C-4C43-8275-54C82469E992}"/>
              </a:ext>
            </a:extLst>
          </p:cNvPr>
          <p:cNvSpPr/>
          <p:nvPr/>
        </p:nvSpPr>
        <p:spPr>
          <a:xfrm>
            <a:off x="136553" y="888105"/>
            <a:ext cx="7761640" cy="4034438"/>
          </a:xfrm>
          <a:prstGeom prst="rect">
            <a:avLst/>
          </a:prstGeom>
        </p:spPr>
        <p:txBody>
          <a:bodyPr wrap="square">
            <a:spAutoFit/>
          </a:bodyPr>
          <a:lstStyle/>
          <a:p>
            <a:pPr>
              <a:spcBef>
                <a:spcPts val="450"/>
              </a:spcBef>
            </a:pPr>
            <a:r>
              <a:rPr lang="en-US" altLang="en-US" sz="1600" b="1" dirty="0">
                <a:latin typeface="Century Gothic" panose="020B0502020202020204" pitchFamily="34" charset="0"/>
                <a:cs typeface="Arial" panose="020B0604020202020204" pitchFamily="34" charset="0"/>
              </a:rPr>
              <a:t>What should the UK Government do to prevent a repeat of events</a:t>
            </a:r>
          </a:p>
          <a:p>
            <a:pPr>
              <a:spcBef>
                <a:spcPts val="450"/>
              </a:spcBef>
            </a:pPr>
            <a:r>
              <a:rPr lang="en-US" altLang="en-US" sz="1600" b="1" dirty="0">
                <a:latin typeface="Century Gothic" panose="020B0502020202020204" pitchFamily="34" charset="0"/>
                <a:cs typeface="Arial" panose="020B0604020202020204" pitchFamily="34" charset="0"/>
              </a:rPr>
              <a:t>such as 9/11 and the 7/7 bombings?</a:t>
            </a:r>
          </a:p>
          <a:p>
            <a:pPr>
              <a:spcBef>
                <a:spcPts val="250"/>
              </a:spcBef>
            </a:pPr>
            <a:endParaRPr lang="en-US" altLang="en-US" sz="800" b="1" baseline="-25000" dirty="0">
              <a:latin typeface="Century Gothic" panose="020B0502020202020204" pitchFamily="34" charset="0"/>
              <a:cs typeface="Arial" panose="020B0604020202020204" pitchFamily="34" charset="0"/>
            </a:endParaRPr>
          </a:p>
          <a:p>
            <a:pPr>
              <a:spcBef>
                <a:spcPts val="450"/>
              </a:spcBef>
            </a:pPr>
            <a:r>
              <a:rPr lang="en-US" altLang="en-US" sz="1600" b="1" dirty="0">
                <a:latin typeface="Century Gothic" panose="020B0502020202020204" pitchFamily="34" charset="0"/>
                <a:cs typeface="Arial" panose="020B0604020202020204" pitchFamily="34" charset="0"/>
              </a:rPr>
              <a:t>One action taken has been to pass tougher anti-terror laws. </a:t>
            </a:r>
            <a:br>
              <a:rPr lang="en-US" altLang="en-US" sz="1600" b="1" dirty="0">
                <a:latin typeface="Century Gothic" panose="020B0502020202020204" pitchFamily="34" charset="0"/>
                <a:cs typeface="Arial" panose="020B0604020202020204" pitchFamily="34" charset="0"/>
              </a:rPr>
            </a:br>
            <a:r>
              <a:rPr lang="en-US" altLang="en-US" sz="1600" b="1" dirty="0">
                <a:latin typeface="Century Gothic" panose="020B0502020202020204" pitchFamily="34" charset="0"/>
                <a:cs typeface="Arial" panose="020B0604020202020204" pitchFamily="34" charset="0"/>
              </a:rPr>
              <a:t>These laws include some of the following measures:</a:t>
            </a:r>
          </a:p>
          <a:p>
            <a:pPr>
              <a:spcBef>
                <a:spcPts val="350"/>
              </a:spcBef>
            </a:pPr>
            <a:endParaRPr lang="en-US" altLang="en-US" sz="800" dirty="0">
              <a:latin typeface="Century Gothic" panose="020B0502020202020204" pitchFamily="34" charset="0"/>
              <a:cs typeface="Arial" panose="020B0604020202020204" pitchFamily="34" charset="0"/>
            </a:endParaRPr>
          </a:p>
          <a:p>
            <a:pPr>
              <a:spcBef>
                <a:spcPts val="350"/>
              </a:spcBef>
              <a:buFont typeface="Arial" panose="020B0604020202020204" pitchFamily="34" charset="0"/>
              <a:buChar char="•"/>
            </a:pPr>
            <a:r>
              <a:rPr lang="en-US" altLang="en-US" sz="1200" dirty="0">
                <a:latin typeface="Century Gothic" panose="020B0502020202020204" pitchFamily="34" charset="0"/>
                <a:cs typeface="Arial" panose="020B0604020202020204" pitchFamily="34" charset="0"/>
              </a:rPr>
              <a:t>The right of the Home Secretary to impose ‘control orders’ on people suspected of involvement in terrorism – The Prevention of Terrorism Act 2005</a:t>
            </a:r>
          </a:p>
          <a:p>
            <a:pPr>
              <a:spcBef>
                <a:spcPts val="350"/>
              </a:spcBef>
              <a:buFont typeface="Arial" panose="020B0604020202020204" pitchFamily="34" charset="0"/>
              <a:buChar char="•"/>
            </a:pPr>
            <a:r>
              <a:rPr lang="en-US" altLang="en-US" sz="1200" dirty="0">
                <a:latin typeface="Century Gothic" panose="020B0502020202020204" pitchFamily="34" charset="0"/>
                <a:cs typeface="Arial" panose="020B0604020202020204" pitchFamily="34" charset="0"/>
              </a:rPr>
              <a:t>The right of the police to detain suspected terrorists for up to 28 days  – The Terrorism </a:t>
            </a:r>
            <a:br>
              <a:rPr lang="en-US" altLang="en-US" sz="1200" dirty="0">
                <a:latin typeface="Century Gothic" panose="020B0502020202020204" pitchFamily="34" charset="0"/>
                <a:cs typeface="Arial" panose="020B0604020202020204" pitchFamily="34" charset="0"/>
              </a:rPr>
            </a:br>
            <a:r>
              <a:rPr lang="en-US" altLang="en-US" sz="1200" dirty="0">
                <a:latin typeface="Century Gothic" panose="020B0502020202020204" pitchFamily="34" charset="0"/>
                <a:cs typeface="Arial" panose="020B0604020202020204" pitchFamily="34" charset="0"/>
              </a:rPr>
              <a:t>Act 2006</a:t>
            </a:r>
          </a:p>
          <a:p>
            <a:pPr>
              <a:spcBef>
                <a:spcPts val="350"/>
              </a:spcBef>
              <a:buFont typeface="Arial" panose="020B0604020202020204" pitchFamily="34" charset="0"/>
              <a:buChar char="•"/>
            </a:pPr>
            <a:r>
              <a:rPr lang="en-US" altLang="en-US" sz="1200" dirty="0">
                <a:latin typeface="Century Gothic" panose="020B0502020202020204" pitchFamily="34" charset="0"/>
                <a:cs typeface="Arial" panose="020B0604020202020204" pitchFamily="34" charset="0"/>
              </a:rPr>
              <a:t>A new criminal offence where anyone taking a photograph of a police officer could face a fine or a prison sentence of up to 10 years, if a link to terrorism is proved – The Counter-Terrorism Act 2008</a:t>
            </a:r>
          </a:p>
          <a:p>
            <a:pPr>
              <a:spcBef>
                <a:spcPts val="350"/>
              </a:spcBef>
              <a:buFont typeface="Arial" panose="020B0604020202020204" pitchFamily="34" charset="0"/>
              <a:buChar char="•"/>
            </a:pPr>
            <a:r>
              <a:rPr lang="en-US" altLang="en-US" sz="1200" dirty="0">
                <a:latin typeface="Century Gothic" panose="020B0502020202020204" pitchFamily="34" charset="0"/>
                <a:cs typeface="Arial" panose="020B0604020202020204" pitchFamily="34" charset="0"/>
              </a:rPr>
              <a:t>Parliamentary vote </a:t>
            </a:r>
          </a:p>
          <a:p>
            <a:pPr>
              <a:spcBef>
                <a:spcPts val="350"/>
              </a:spcBef>
              <a:buFont typeface="Arial" panose="020B0604020202020204" pitchFamily="34" charset="0"/>
              <a:buChar char="•"/>
            </a:pPr>
            <a:r>
              <a:rPr lang="en-US" altLang="en-US" sz="1200" dirty="0">
                <a:latin typeface="Century Gothic" panose="020B0502020202020204" pitchFamily="34" charset="0"/>
                <a:cs typeface="Arial" panose="020B0604020202020204" pitchFamily="34" charset="0"/>
              </a:rPr>
              <a:t>Increased policing and intelligence funding</a:t>
            </a:r>
          </a:p>
          <a:p>
            <a:pPr>
              <a:spcBef>
                <a:spcPts val="350"/>
              </a:spcBef>
              <a:buFont typeface="Arial" panose="020B0604020202020204" pitchFamily="34" charset="0"/>
              <a:buChar char="•"/>
            </a:pPr>
            <a:r>
              <a:rPr lang="en-US" altLang="en-US" sz="1200" dirty="0">
                <a:latin typeface="Century Gothic" panose="020B0502020202020204" pitchFamily="34" charset="0"/>
                <a:cs typeface="Arial" panose="020B0604020202020204" pitchFamily="34" charset="0"/>
              </a:rPr>
              <a:t>Nationwide Counter-Terrorism Strategy (Contest) including Prevent – preventing people becoming involved in terrorism</a:t>
            </a:r>
          </a:p>
          <a:p>
            <a:pPr>
              <a:spcBef>
                <a:spcPts val="350"/>
              </a:spcBef>
              <a:buFont typeface="Arial" panose="020B0604020202020204" pitchFamily="34" charset="0"/>
              <a:buChar char="•"/>
            </a:pPr>
            <a:r>
              <a:rPr lang="en-US" altLang="en-US" sz="1200" dirty="0">
                <a:latin typeface="Century Gothic" panose="020B0502020202020204" pitchFamily="34" charset="0"/>
                <a:cs typeface="Arial" panose="020B0604020202020204" pitchFamily="34" charset="0"/>
              </a:rPr>
              <a:t>Snooper’s Charter 7 Investigatory Powers Bill </a:t>
            </a:r>
          </a:p>
        </p:txBody>
      </p:sp>
    </p:spTree>
    <p:extLst>
      <p:ext uri="{BB962C8B-B14F-4D97-AF65-F5344CB8AC3E}">
        <p14:creationId xmlns:p14="http://schemas.microsoft.com/office/powerpoint/2010/main" val="100184130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6D1D1-EA6F-4AA1-8501-50A6751DE4BD}"/>
              </a:ext>
            </a:extLst>
          </p:cNvPr>
          <p:cNvSpPr txBox="1"/>
          <p:nvPr/>
        </p:nvSpPr>
        <p:spPr>
          <a:xfrm>
            <a:off x="136553" y="144957"/>
            <a:ext cx="7563841" cy="1323439"/>
          </a:xfrm>
          <a:prstGeom prst="rect">
            <a:avLst/>
          </a:prstGeom>
          <a:noFill/>
        </p:spPr>
        <p:txBody>
          <a:bodyPr wrap="square" rtlCol="0">
            <a:spAutoFit/>
          </a:bodyPr>
          <a:lstStyle/>
          <a:p>
            <a:r>
              <a:rPr lang="en-US" sz="4000" dirty="0">
                <a:solidFill>
                  <a:srgbClr val="0099D1"/>
                </a:solidFill>
                <a:latin typeface="Century Gothic" panose="020B0502020202020204" pitchFamily="34" charset="0"/>
              </a:rPr>
              <a:t>A debate – the case for these measures:</a:t>
            </a:r>
            <a:endParaRPr lang="en-GB" sz="4000" dirty="0">
              <a:solidFill>
                <a:srgbClr val="0099D1"/>
              </a:solidFill>
              <a:latin typeface="Century Gothic" panose="020B0502020202020204" pitchFamily="34" charset="0"/>
            </a:endParaRPr>
          </a:p>
        </p:txBody>
      </p:sp>
      <p:sp>
        <p:nvSpPr>
          <p:cNvPr id="13" name="Shape 4925">
            <a:extLst>
              <a:ext uri="{FF2B5EF4-FFF2-40B4-BE49-F238E27FC236}">
                <a16:creationId xmlns:a16="http://schemas.microsoft.com/office/drawing/2014/main" id="{B4AFA009-EF4D-44D6-B060-39CB9F528A03}"/>
              </a:ext>
            </a:extLst>
          </p:cNvPr>
          <p:cNvSpPr/>
          <p:nvPr/>
        </p:nvSpPr>
        <p:spPr>
          <a:xfrm>
            <a:off x="4722607" y="4764278"/>
            <a:ext cx="5757776"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4" name="Shape 5826">
            <a:extLst>
              <a:ext uri="{FF2B5EF4-FFF2-40B4-BE49-F238E27FC236}">
                <a16:creationId xmlns:a16="http://schemas.microsoft.com/office/drawing/2014/main" id="{F2AD0D3B-2CCC-486D-8875-47861351A29D}"/>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5" name="Picture 14">
            <a:extLst>
              <a:ext uri="{FF2B5EF4-FFF2-40B4-BE49-F238E27FC236}">
                <a16:creationId xmlns:a16="http://schemas.microsoft.com/office/drawing/2014/main" id="{BA6182A9-C792-4DF5-9263-BDC75E574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7" name="Rectangle 2">
            <a:extLst>
              <a:ext uri="{FF2B5EF4-FFF2-40B4-BE49-F238E27FC236}">
                <a16:creationId xmlns:a16="http://schemas.microsoft.com/office/drawing/2014/main" id="{4F16A8BC-9927-4008-A43E-9C15C177F7A7}"/>
              </a:ext>
            </a:extLst>
          </p:cNvPr>
          <p:cNvSpPr>
            <a:spLocks noChangeArrowheads="1"/>
          </p:cNvSpPr>
          <p:nvPr/>
        </p:nvSpPr>
        <p:spPr bwMode="auto">
          <a:xfrm>
            <a:off x="508019" y="1576017"/>
            <a:ext cx="7580312" cy="337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84163" indent="-284163">
              <a:tabLst>
                <a:tab pos="284163" algn="l"/>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Lst>
              <a:defRPr sz="2400">
                <a:solidFill>
                  <a:srgbClr val="000000"/>
                </a:solidFill>
                <a:latin typeface="Calibri" panose="020F0502020204030204" pitchFamily="34" charset="0"/>
                <a:ea typeface="MS PGothic" panose="020B0600070205080204" pitchFamily="34" charset="-128"/>
              </a:defRPr>
            </a:lvl1pPr>
            <a:lvl2pPr>
              <a:tabLst>
                <a:tab pos="284163" algn="l"/>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Lst>
              <a:defRPr sz="2400">
                <a:solidFill>
                  <a:srgbClr val="000000"/>
                </a:solidFill>
                <a:latin typeface="Calibri" panose="020F0502020204030204" pitchFamily="34" charset="0"/>
                <a:ea typeface="MS PGothic" panose="020B0600070205080204" pitchFamily="34" charset="-128"/>
              </a:defRPr>
            </a:lvl2pPr>
            <a:lvl3pPr>
              <a:tabLst>
                <a:tab pos="284163" algn="l"/>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Lst>
              <a:defRPr sz="2400">
                <a:solidFill>
                  <a:srgbClr val="000000"/>
                </a:solidFill>
                <a:latin typeface="Calibri" panose="020F0502020204030204" pitchFamily="34" charset="0"/>
                <a:ea typeface="MS PGothic" panose="020B0600070205080204" pitchFamily="34" charset="-128"/>
              </a:defRPr>
            </a:lvl3pPr>
            <a:lvl4pPr>
              <a:tabLst>
                <a:tab pos="284163" algn="l"/>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Lst>
              <a:defRPr sz="2400">
                <a:solidFill>
                  <a:srgbClr val="000000"/>
                </a:solidFill>
                <a:latin typeface="Calibri" panose="020F0502020204030204" pitchFamily="34" charset="0"/>
                <a:ea typeface="MS PGothic" panose="020B0600070205080204" pitchFamily="34" charset="-128"/>
              </a:defRPr>
            </a:lvl4pPr>
            <a:lvl5pPr>
              <a:tabLst>
                <a:tab pos="284163" algn="l"/>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Lst>
              <a:defRPr sz="24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284163" algn="l"/>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Lst>
              <a:defRPr sz="24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284163" algn="l"/>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Lst>
              <a:defRPr sz="24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284163" algn="l"/>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Lst>
              <a:defRPr sz="24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284163" algn="l"/>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Lst>
              <a:defRPr sz="2400">
                <a:solidFill>
                  <a:srgbClr val="000000"/>
                </a:solidFill>
                <a:latin typeface="Calibri" panose="020F0502020204030204" pitchFamily="34" charset="0"/>
                <a:ea typeface="MS PGothic" panose="020B0600070205080204" pitchFamily="34" charset="-128"/>
              </a:defRPr>
            </a:lvl9pPr>
          </a:lstStyle>
          <a:p>
            <a:pPr eaLnBrk="1" hangingPunct="1">
              <a:spcBef>
                <a:spcPts val="450"/>
              </a:spcBef>
              <a:buFont typeface="Arial" panose="020B0604020202020204" pitchFamily="34" charset="0"/>
              <a:buChar char="•"/>
            </a:pPr>
            <a:r>
              <a:rPr lang="en-US" altLang="en-US" sz="1800" dirty="0">
                <a:latin typeface="Century Gothic" panose="020B0502020202020204" pitchFamily="34" charset="0"/>
                <a:cs typeface="Arial" panose="020B0604020202020204" pitchFamily="34" charset="0"/>
              </a:rPr>
              <a:t>With tougher terror laws, we can prevent similar events from </a:t>
            </a:r>
            <a:br>
              <a:rPr lang="en-US" altLang="en-US" sz="1800" dirty="0">
                <a:latin typeface="Century Gothic" panose="020B0502020202020204" pitchFamily="34" charset="0"/>
                <a:cs typeface="Arial" panose="020B0604020202020204" pitchFamily="34" charset="0"/>
              </a:rPr>
            </a:br>
            <a:r>
              <a:rPr lang="en-US" altLang="en-US" sz="1800" dirty="0">
                <a:latin typeface="Century Gothic" panose="020B0502020202020204" pitchFamily="34" charset="0"/>
                <a:cs typeface="Arial" panose="020B0604020202020204" pitchFamily="34" charset="0"/>
              </a:rPr>
              <a:t>happening again. </a:t>
            </a:r>
          </a:p>
          <a:p>
            <a:pPr eaLnBrk="1" hangingPunct="1">
              <a:spcBef>
                <a:spcPts val="450"/>
              </a:spcBef>
              <a:buFont typeface="Arial" panose="020B0604020202020204" pitchFamily="34" charset="0"/>
              <a:buChar char="•"/>
            </a:pPr>
            <a:r>
              <a:rPr lang="en-US" altLang="en-US" sz="1800" dirty="0">
                <a:latin typeface="Century Gothic" panose="020B0502020202020204" pitchFamily="34" charset="0"/>
                <a:cs typeface="Arial" panose="020B0604020202020204" pitchFamily="34" charset="0"/>
              </a:rPr>
              <a:t>People have a right to life, and the UK Government needs the legislation to enforce this.</a:t>
            </a:r>
          </a:p>
          <a:p>
            <a:pPr eaLnBrk="1" hangingPunct="1">
              <a:spcBef>
                <a:spcPts val="450"/>
              </a:spcBef>
              <a:buFont typeface="Arial" panose="020B0604020202020204" pitchFamily="34" charset="0"/>
              <a:buChar char="•"/>
            </a:pPr>
            <a:r>
              <a:rPr lang="en-US" altLang="en-US" sz="1800" dirty="0">
                <a:latin typeface="Century Gothic" panose="020B0502020202020204" pitchFamily="34" charset="0"/>
                <a:cs typeface="Arial" panose="020B0604020202020204" pitchFamily="34" charset="0"/>
              </a:rPr>
              <a:t>This legislation will only be used responsibly to combat terrorism. </a:t>
            </a:r>
          </a:p>
          <a:p>
            <a:pPr eaLnBrk="1" hangingPunct="1">
              <a:spcBef>
                <a:spcPts val="450"/>
              </a:spcBef>
              <a:buFont typeface="Arial" panose="020B0604020202020204" pitchFamily="34" charset="0"/>
              <a:buChar char="•"/>
            </a:pPr>
            <a:r>
              <a:rPr lang="en-US" altLang="en-US" sz="1800" dirty="0">
                <a:latin typeface="Century Gothic" panose="020B0502020202020204" pitchFamily="34" charset="0"/>
                <a:cs typeface="Arial" panose="020B0604020202020204" pitchFamily="34" charset="0"/>
              </a:rPr>
              <a:t>The legislation will enable the Government to build up information on suspected terrorists before they can act. </a:t>
            </a:r>
          </a:p>
          <a:p>
            <a:pPr eaLnBrk="1" hangingPunct="1">
              <a:spcBef>
                <a:spcPts val="450"/>
              </a:spcBef>
              <a:buFont typeface="Arial" panose="020B0604020202020204" pitchFamily="34" charset="0"/>
              <a:buChar char="•"/>
            </a:pPr>
            <a:r>
              <a:rPr lang="en-US" altLang="en-US" sz="1800" dirty="0">
                <a:latin typeface="Century Gothic" panose="020B0502020202020204" pitchFamily="34" charset="0"/>
                <a:cs typeface="Arial" panose="020B0604020202020204" pitchFamily="34" charset="0"/>
              </a:rPr>
              <a:t>The legislation will ensure that terrorist suspects are put under strict control orders and prevented from committing further acts of violence</a:t>
            </a:r>
            <a:r>
              <a:rPr lang="en-US" altLang="en-US" sz="1800" dirty="0">
                <a:latin typeface="Arial" panose="020B0604020202020204" pitchFamily="34" charset="0"/>
                <a:cs typeface="Arial" panose="020B0604020202020204" pitchFamily="34" charset="0"/>
              </a:rPr>
              <a:t>.</a:t>
            </a:r>
          </a:p>
        </p:txBody>
      </p:sp>
      <p:sp>
        <p:nvSpPr>
          <p:cNvPr id="10" name="Minus Sign 9">
            <a:extLst>
              <a:ext uri="{FF2B5EF4-FFF2-40B4-BE49-F238E27FC236}">
                <a16:creationId xmlns:a16="http://schemas.microsoft.com/office/drawing/2014/main" id="{867895F2-7CA5-434A-B25D-82377E2EF59C}"/>
              </a:ext>
            </a:extLst>
          </p:cNvPr>
          <p:cNvSpPr/>
          <p:nvPr/>
        </p:nvSpPr>
        <p:spPr>
          <a:xfrm flipV="1">
            <a:off x="5346552" y="739440"/>
            <a:ext cx="828338" cy="45719"/>
          </a:xfrm>
          <a:prstGeom prst="mathMinus">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927491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6D1D1-EA6F-4AA1-8501-50A6751DE4BD}"/>
              </a:ext>
            </a:extLst>
          </p:cNvPr>
          <p:cNvSpPr txBox="1"/>
          <p:nvPr/>
        </p:nvSpPr>
        <p:spPr>
          <a:xfrm>
            <a:off x="136553" y="144957"/>
            <a:ext cx="7563841" cy="1323439"/>
          </a:xfrm>
          <a:prstGeom prst="rect">
            <a:avLst/>
          </a:prstGeom>
          <a:noFill/>
        </p:spPr>
        <p:txBody>
          <a:bodyPr wrap="square" rtlCol="0">
            <a:spAutoFit/>
          </a:bodyPr>
          <a:lstStyle/>
          <a:p>
            <a:r>
              <a:rPr lang="en-US" sz="4000" dirty="0">
                <a:solidFill>
                  <a:srgbClr val="0099D1"/>
                </a:solidFill>
                <a:latin typeface="Century Gothic" panose="020B0502020202020204" pitchFamily="34" charset="0"/>
              </a:rPr>
              <a:t>A debate – the case against these measures:</a:t>
            </a:r>
            <a:endParaRPr lang="en-GB" sz="4000" dirty="0">
              <a:solidFill>
                <a:srgbClr val="0099D1"/>
              </a:solidFill>
              <a:latin typeface="Century Gothic" panose="020B0502020202020204" pitchFamily="34" charset="0"/>
            </a:endParaRPr>
          </a:p>
        </p:txBody>
      </p:sp>
      <p:sp>
        <p:nvSpPr>
          <p:cNvPr id="13" name="Shape 4925">
            <a:extLst>
              <a:ext uri="{FF2B5EF4-FFF2-40B4-BE49-F238E27FC236}">
                <a16:creationId xmlns:a16="http://schemas.microsoft.com/office/drawing/2014/main" id="{B4AFA009-EF4D-44D6-B060-39CB9F528A03}"/>
              </a:ext>
            </a:extLst>
          </p:cNvPr>
          <p:cNvSpPr/>
          <p:nvPr/>
        </p:nvSpPr>
        <p:spPr>
          <a:xfrm>
            <a:off x="4722607" y="4764278"/>
            <a:ext cx="5757776"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4" name="Shape 5826">
            <a:extLst>
              <a:ext uri="{FF2B5EF4-FFF2-40B4-BE49-F238E27FC236}">
                <a16:creationId xmlns:a16="http://schemas.microsoft.com/office/drawing/2014/main" id="{F2AD0D3B-2CCC-486D-8875-47861351A29D}"/>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5" name="Picture 14">
            <a:extLst>
              <a:ext uri="{FF2B5EF4-FFF2-40B4-BE49-F238E27FC236}">
                <a16:creationId xmlns:a16="http://schemas.microsoft.com/office/drawing/2014/main" id="{BA6182A9-C792-4DF5-9263-BDC75E574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3" name="Minus Sign 2">
            <a:extLst>
              <a:ext uri="{FF2B5EF4-FFF2-40B4-BE49-F238E27FC236}">
                <a16:creationId xmlns:a16="http://schemas.microsoft.com/office/drawing/2014/main" id="{695AA208-3BB0-4F2E-A127-7D7437D6ADF5}"/>
              </a:ext>
            </a:extLst>
          </p:cNvPr>
          <p:cNvSpPr/>
          <p:nvPr/>
        </p:nvSpPr>
        <p:spPr>
          <a:xfrm>
            <a:off x="5174428" y="825649"/>
            <a:ext cx="2291379" cy="45719"/>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2">
            <a:extLst>
              <a:ext uri="{FF2B5EF4-FFF2-40B4-BE49-F238E27FC236}">
                <a16:creationId xmlns:a16="http://schemas.microsoft.com/office/drawing/2014/main" id="{D86A2A18-3559-4339-BCF6-6CBEDCEC53F0}"/>
              </a:ext>
            </a:extLst>
          </p:cNvPr>
          <p:cNvSpPr>
            <a:spLocks noChangeArrowheads="1"/>
          </p:cNvSpPr>
          <p:nvPr/>
        </p:nvSpPr>
        <p:spPr bwMode="auto">
          <a:xfrm>
            <a:off x="337047" y="1696438"/>
            <a:ext cx="7580312" cy="337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84163" indent="-284163">
              <a:tabLst>
                <a:tab pos="284163" algn="l"/>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Lst>
              <a:defRPr sz="2400">
                <a:solidFill>
                  <a:srgbClr val="000000"/>
                </a:solidFill>
                <a:latin typeface="Calibri" panose="020F0502020204030204" pitchFamily="34" charset="0"/>
                <a:ea typeface="MS PGothic" panose="020B0600070205080204" pitchFamily="34" charset="-128"/>
              </a:defRPr>
            </a:lvl1pPr>
            <a:lvl2pPr>
              <a:tabLst>
                <a:tab pos="284163" algn="l"/>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Lst>
              <a:defRPr sz="2400">
                <a:solidFill>
                  <a:srgbClr val="000000"/>
                </a:solidFill>
                <a:latin typeface="Calibri" panose="020F0502020204030204" pitchFamily="34" charset="0"/>
                <a:ea typeface="MS PGothic" panose="020B0600070205080204" pitchFamily="34" charset="-128"/>
              </a:defRPr>
            </a:lvl2pPr>
            <a:lvl3pPr>
              <a:tabLst>
                <a:tab pos="284163" algn="l"/>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Lst>
              <a:defRPr sz="2400">
                <a:solidFill>
                  <a:srgbClr val="000000"/>
                </a:solidFill>
                <a:latin typeface="Calibri" panose="020F0502020204030204" pitchFamily="34" charset="0"/>
                <a:ea typeface="MS PGothic" panose="020B0600070205080204" pitchFamily="34" charset="-128"/>
              </a:defRPr>
            </a:lvl3pPr>
            <a:lvl4pPr>
              <a:tabLst>
                <a:tab pos="284163" algn="l"/>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Lst>
              <a:defRPr sz="2400">
                <a:solidFill>
                  <a:srgbClr val="000000"/>
                </a:solidFill>
                <a:latin typeface="Calibri" panose="020F0502020204030204" pitchFamily="34" charset="0"/>
                <a:ea typeface="MS PGothic" panose="020B0600070205080204" pitchFamily="34" charset="-128"/>
              </a:defRPr>
            </a:lvl4pPr>
            <a:lvl5pPr>
              <a:tabLst>
                <a:tab pos="284163" algn="l"/>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Lst>
              <a:defRPr sz="24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284163" algn="l"/>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Lst>
              <a:defRPr sz="24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284163" algn="l"/>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Lst>
              <a:defRPr sz="24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284163" algn="l"/>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Lst>
              <a:defRPr sz="24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284163" algn="l"/>
                <a:tab pos="741363" algn="l"/>
                <a:tab pos="1198563" algn="l"/>
                <a:tab pos="1655763" algn="l"/>
                <a:tab pos="2112963" algn="l"/>
                <a:tab pos="2570163" algn="l"/>
                <a:tab pos="3027363" algn="l"/>
                <a:tab pos="3484563" algn="l"/>
                <a:tab pos="3941763" algn="l"/>
                <a:tab pos="4398963" algn="l"/>
                <a:tab pos="4856163" algn="l"/>
                <a:tab pos="5313363" algn="l"/>
                <a:tab pos="5770563" algn="l"/>
                <a:tab pos="6227763" algn="l"/>
                <a:tab pos="6684963" algn="l"/>
                <a:tab pos="7142163" algn="l"/>
                <a:tab pos="7599363" algn="l"/>
                <a:tab pos="8056563" algn="l"/>
                <a:tab pos="8513763" algn="l"/>
                <a:tab pos="8970963" algn="l"/>
                <a:tab pos="9428163" algn="l"/>
              </a:tabLst>
              <a:defRPr sz="2400">
                <a:solidFill>
                  <a:srgbClr val="000000"/>
                </a:solidFill>
                <a:latin typeface="Calibri" panose="020F0502020204030204" pitchFamily="34" charset="0"/>
                <a:ea typeface="MS PGothic" panose="020B0600070205080204" pitchFamily="34" charset="-128"/>
              </a:defRPr>
            </a:lvl9pPr>
          </a:lstStyle>
          <a:p>
            <a:pPr eaLnBrk="1" hangingPunct="1">
              <a:spcBef>
                <a:spcPts val="450"/>
              </a:spcBef>
              <a:buFont typeface="Arial" panose="020B0604020202020204" pitchFamily="34" charset="0"/>
              <a:buChar char="•"/>
            </a:pPr>
            <a:r>
              <a:rPr lang="en-US" altLang="en-US" sz="1800" dirty="0">
                <a:latin typeface="Century Gothic" panose="020B0502020202020204" pitchFamily="34" charset="0"/>
                <a:cs typeface="Arial" panose="020B0604020202020204" pitchFamily="34" charset="0"/>
              </a:rPr>
              <a:t>The rights and freedoms of ordinary citizens may be eroded by </a:t>
            </a:r>
            <a:br>
              <a:rPr lang="en-US" altLang="en-US" sz="1800" dirty="0">
                <a:latin typeface="Century Gothic" panose="020B0502020202020204" pitchFamily="34" charset="0"/>
                <a:cs typeface="Arial" panose="020B0604020202020204" pitchFamily="34" charset="0"/>
              </a:rPr>
            </a:br>
            <a:r>
              <a:rPr lang="en-US" altLang="en-US" sz="1800" dirty="0">
                <a:latin typeface="Century Gothic" panose="020B0502020202020204" pitchFamily="34" charset="0"/>
                <a:cs typeface="Arial" panose="020B0604020202020204" pitchFamily="34" charset="0"/>
              </a:rPr>
              <a:t>this legislation.</a:t>
            </a:r>
          </a:p>
          <a:p>
            <a:pPr eaLnBrk="1" hangingPunct="1">
              <a:spcBef>
                <a:spcPts val="450"/>
              </a:spcBef>
              <a:buFont typeface="Arial" panose="020B0604020202020204" pitchFamily="34" charset="0"/>
              <a:buChar char="•"/>
            </a:pPr>
            <a:r>
              <a:rPr lang="en-US" altLang="en-US" sz="1800" dirty="0">
                <a:latin typeface="Century Gothic" panose="020B0502020202020204" pitchFamily="34" charset="0"/>
                <a:cs typeface="Arial" panose="020B0604020202020204" pitchFamily="34" charset="0"/>
              </a:rPr>
              <a:t>Isn’t everybody entitled to be treated equally and fairly in a </a:t>
            </a:r>
            <a:br>
              <a:rPr lang="en-US" altLang="en-US" sz="1800" dirty="0">
                <a:latin typeface="Century Gothic" panose="020B0502020202020204" pitchFamily="34" charset="0"/>
                <a:cs typeface="Arial" panose="020B0604020202020204" pitchFamily="34" charset="0"/>
              </a:rPr>
            </a:br>
            <a:r>
              <a:rPr lang="en-US" altLang="en-US" sz="1800" dirty="0" err="1">
                <a:latin typeface="Century Gothic" panose="020B0502020202020204" pitchFamily="34" charset="0"/>
                <a:cs typeface="Arial" panose="020B0604020202020204" pitchFamily="34" charset="0"/>
              </a:rPr>
              <a:t>civilised</a:t>
            </a:r>
            <a:r>
              <a:rPr lang="en-US" altLang="en-US" sz="1800" dirty="0">
                <a:latin typeface="Century Gothic" panose="020B0502020202020204" pitchFamily="34" charset="0"/>
                <a:cs typeface="Arial" panose="020B0604020202020204" pitchFamily="34" charset="0"/>
              </a:rPr>
              <a:t> society?</a:t>
            </a:r>
          </a:p>
          <a:p>
            <a:pPr eaLnBrk="1" hangingPunct="1">
              <a:spcBef>
                <a:spcPts val="450"/>
              </a:spcBef>
              <a:buFont typeface="Arial" panose="020B0604020202020204" pitchFamily="34" charset="0"/>
              <a:buChar char="•"/>
            </a:pPr>
            <a:r>
              <a:rPr lang="en-US" altLang="en-US" sz="1800" dirty="0">
                <a:latin typeface="Century Gothic" panose="020B0502020202020204" pitchFamily="34" charset="0"/>
                <a:cs typeface="Arial" panose="020B0604020202020204" pitchFamily="34" charset="0"/>
              </a:rPr>
              <a:t>Making the terror laws tougher may alienate some groups of people </a:t>
            </a:r>
            <a:br>
              <a:rPr lang="en-US" altLang="en-US" sz="1800" dirty="0">
                <a:latin typeface="Century Gothic" panose="020B0502020202020204" pitchFamily="34" charset="0"/>
                <a:cs typeface="Arial" panose="020B0604020202020204" pitchFamily="34" charset="0"/>
              </a:rPr>
            </a:br>
            <a:r>
              <a:rPr lang="en-US" altLang="en-US" sz="1800" dirty="0">
                <a:latin typeface="Century Gothic" panose="020B0502020202020204" pitchFamily="34" charset="0"/>
                <a:cs typeface="Arial" panose="020B0604020202020204" pitchFamily="34" charset="0"/>
              </a:rPr>
              <a:t>– especially if they feel that these laws are targeted at them. </a:t>
            </a:r>
          </a:p>
          <a:p>
            <a:pPr eaLnBrk="1" hangingPunct="1">
              <a:spcBef>
                <a:spcPts val="450"/>
              </a:spcBef>
              <a:buFont typeface="Arial" panose="020B0604020202020204" pitchFamily="34" charset="0"/>
              <a:buChar char="•"/>
            </a:pPr>
            <a:r>
              <a:rPr lang="en-US" altLang="en-US" sz="1800" dirty="0">
                <a:latin typeface="Century Gothic" panose="020B0502020202020204" pitchFamily="34" charset="0"/>
                <a:cs typeface="Arial" panose="020B0604020202020204" pitchFamily="34" charset="0"/>
              </a:rPr>
              <a:t>How do we know that future governments will always use this </a:t>
            </a:r>
            <a:br>
              <a:rPr lang="en-US" altLang="en-US" sz="1800" dirty="0">
                <a:latin typeface="Century Gothic" panose="020B0502020202020204" pitchFamily="34" charset="0"/>
                <a:cs typeface="Arial" panose="020B0604020202020204" pitchFamily="34" charset="0"/>
              </a:rPr>
            </a:br>
            <a:r>
              <a:rPr lang="en-US" altLang="en-US" sz="1800" dirty="0">
                <a:latin typeface="Century Gothic" panose="020B0502020202020204" pitchFamily="34" charset="0"/>
                <a:cs typeface="Arial" panose="020B0604020202020204" pitchFamily="34" charset="0"/>
              </a:rPr>
              <a:t>legislation responsibly?</a:t>
            </a:r>
          </a:p>
        </p:txBody>
      </p:sp>
    </p:spTree>
    <p:extLst>
      <p:ext uri="{BB962C8B-B14F-4D97-AF65-F5344CB8AC3E}">
        <p14:creationId xmlns:p14="http://schemas.microsoft.com/office/powerpoint/2010/main" val="270281712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6D1D1-EA6F-4AA1-8501-50A6751DE4BD}"/>
              </a:ext>
            </a:extLst>
          </p:cNvPr>
          <p:cNvSpPr txBox="1"/>
          <p:nvPr/>
        </p:nvSpPr>
        <p:spPr>
          <a:xfrm>
            <a:off x="0" y="50047"/>
            <a:ext cx="6441671" cy="1569660"/>
          </a:xfrm>
          <a:prstGeom prst="rect">
            <a:avLst/>
          </a:prstGeom>
          <a:noFill/>
        </p:spPr>
        <p:txBody>
          <a:bodyPr wrap="square" rtlCol="0">
            <a:spAutoFit/>
          </a:bodyPr>
          <a:lstStyle/>
          <a:p>
            <a:r>
              <a:rPr lang="en-US" sz="4800" dirty="0">
                <a:solidFill>
                  <a:srgbClr val="0099D1"/>
                </a:solidFill>
                <a:latin typeface="Century Gothic" panose="020B0502020202020204" pitchFamily="34" charset="0"/>
              </a:rPr>
              <a:t>Responses to terrorism</a:t>
            </a:r>
            <a:endParaRPr lang="en-GB" sz="4800" dirty="0">
              <a:solidFill>
                <a:srgbClr val="0099D1"/>
              </a:solidFill>
              <a:latin typeface="Century Gothic" panose="020B0502020202020204" pitchFamily="34" charset="0"/>
            </a:endParaRPr>
          </a:p>
        </p:txBody>
      </p:sp>
      <p:sp>
        <p:nvSpPr>
          <p:cNvPr id="13" name="Shape 4925">
            <a:extLst>
              <a:ext uri="{FF2B5EF4-FFF2-40B4-BE49-F238E27FC236}">
                <a16:creationId xmlns:a16="http://schemas.microsoft.com/office/drawing/2014/main" id="{B4AFA009-EF4D-44D6-B060-39CB9F528A03}"/>
              </a:ext>
            </a:extLst>
          </p:cNvPr>
          <p:cNvSpPr/>
          <p:nvPr/>
        </p:nvSpPr>
        <p:spPr>
          <a:xfrm>
            <a:off x="4722607" y="4764278"/>
            <a:ext cx="5757776"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4" name="Shape 5826">
            <a:extLst>
              <a:ext uri="{FF2B5EF4-FFF2-40B4-BE49-F238E27FC236}">
                <a16:creationId xmlns:a16="http://schemas.microsoft.com/office/drawing/2014/main" id="{F2AD0D3B-2CCC-486D-8875-47861351A29D}"/>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5" name="Picture 14">
            <a:extLst>
              <a:ext uri="{FF2B5EF4-FFF2-40B4-BE49-F238E27FC236}">
                <a16:creationId xmlns:a16="http://schemas.microsoft.com/office/drawing/2014/main" id="{BA6182A9-C792-4DF5-9263-BDC75E574B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7" name="Rectangle 2">
            <a:extLst>
              <a:ext uri="{FF2B5EF4-FFF2-40B4-BE49-F238E27FC236}">
                <a16:creationId xmlns:a16="http://schemas.microsoft.com/office/drawing/2014/main" id="{B4E55260-0D31-408E-AA6F-0652DA16779F}"/>
              </a:ext>
            </a:extLst>
          </p:cNvPr>
          <p:cNvSpPr>
            <a:spLocks noChangeArrowheads="1"/>
          </p:cNvSpPr>
          <p:nvPr/>
        </p:nvSpPr>
        <p:spPr bwMode="auto">
          <a:xfrm>
            <a:off x="514560" y="1642161"/>
            <a:ext cx="5670550" cy="199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9pPr>
          </a:lstStyle>
          <a:p>
            <a:pPr eaLnBrk="1" hangingPunct="1">
              <a:spcBef>
                <a:spcPts val="450"/>
              </a:spcBef>
              <a:buClrTx/>
              <a:buFontTx/>
              <a:buNone/>
            </a:pPr>
            <a:r>
              <a:rPr lang="en-US" altLang="en-US" sz="1800" dirty="0">
                <a:latin typeface="Century Gothic" panose="020B0502020202020204" pitchFamily="34" charset="0"/>
                <a:cs typeface="Arial" panose="020B0604020202020204" pitchFamily="34" charset="0"/>
              </a:rPr>
              <a:t>Since the 9/11 terrorist attacks in the USA, several other countries faced high profile attacks from the same group (al-Qaeda and it’s followers).</a:t>
            </a:r>
          </a:p>
          <a:p>
            <a:pPr eaLnBrk="1" hangingPunct="1">
              <a:spcBef>
                <a:spcPts val="450"/>
              </a:spcBef>
              <a:buClrTx/>
              <a:buFontTx/>
              <a:buNone/>
            </a:pPr>
            <a:endParaRPr lang="en-US" altLang="en-US" sz="1800" dirty="0">
              <a:latin typeface="Century Gothic" panose="020B0502020202020204" pitchFamily="34" charset="0"/>
              <a:cs typeface="Arial" panose="020B0604020202020204" pitchFamily="34" charset="0"/>
            </a:endParaRPr>
          </a:p>
          <a:p>
            <a:pPr eaLnBrk="1" hangingPunct="1">
              <a:spcBef>
                <a:spcPts val="450"/>
              </a:spcBef>
              <a:buClrTx/>
              <a:buFontTx/>
              <a:buNone/>
            </a:pPr>
            <a:r>
              <a:rPr lang="en-US" altLang="en-US" sz="1800" dirty="0">
                <a:latin typeface="Century Gothic" panose="020B0502020202020204" pitchFamily="34" charset="0"/>
                <a:cs typeface="Arial" panose="020B0604020202020204" pitchFamily="34" charset="0"/>
              </a:rPr>
              <a:t>World leaders have taken different approaches in response to terrorism.</a:t>
            </a:r>
          </a:p>
          <a:p>
            <a:pPr eaLnBrk="1" hangingPunct="1">
              <a:spcBef>
                <a:spcPts val="450"/>
              </a:spcBef>
              <a:buClrTx/>
              <a:buFontTx/>
              <a:buNone/>
            </a:pPr>
            <a:endParaRPr lang="en-US" altLang="en-US" sz="1800" dirty="0">
              <a:latin typeface="Century Gothic" panose="020B0502020202020204" pitchFamily="34" charset="0"/>
              <a:cs typeface="Arial" panose="020B0604020202020204" pitchFamily="34" charset="0"/>
            </a:endParaRPr>
          </a:p>
          <a:p>
            <a:pPr eaLnBrk="1" hangingPunct="1">
              <a:spcBef>
                <a:spcPts val="450"/>
              </a:spcBef>
              <a:buClrTx/>
              <a:buFontTx/>
              <a:buNone/>
            </a:pPr>
            <a:r>
              <a:rPr lang="en-US" altLang="en-US" sz="1800" b="1" dirty="0">
                <a:latin typeface="Century Gothic" panose="020B0502020202020204" pitchFamily="34" charset="0"/>
                <a:cs typeface="Arial" panose="020B0604020202020204" pitchFamily="34" charset="0"/>
              </a:rPr>
              <a:t>How would you respond to an attack in your country?</a:t>
            </a:r>
          </a:p>
        </p:txBody>
      </p:sp>
      <p:pic>
        <p:nvPicPr>
          <p:cNvPr id="1026" name="Picture 2" descr="Image result for donald trump">
            <a:extLst>
              <a:ext uri="{FF2B5EF4-FFF2-40B4-BE49-F238E27FC236}">
                <a16:creationId xmlns:a16="http://schemas.microsoft.com/office/drawing/2014/main" id="{1F2AF328-7261-4DC4-AB0C-A651AECAF2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1496" y="1707354"/>
            <a:ext cx="1133739" cy="14360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heresa may">
            <a:extLst>
              <a:ext uri="{FF2B5EF4-FFF2-40B4-BE49-F238E27FC236}">
                <a16:creationId xmlns:a16="http://schemas.microsoft.com/office/drawing/2014/main" id="{49D05A9A-224F-4A3A-852E-9B6F970616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5899" y="129326"/>
            <a:ext cx="1130846" cy="14135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arack obama">
            <a:extLst>
              <a:ext uri="{FF2B5EF4-FFF2-40B4-BE49-F238E27FC236}">
                <a16:creationId xmlns:a16="http://schemas.microsoft.com/office/drawing/2014/main" id="{C0D3E5FF-422A-44CD-A4BD-7C34886EF0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3263" y="116872"/>
            <a:ext cx="1149694" cy="14360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ony blair">
            <a:extLst>
              <a:ext uri="{FF2B5EF4-FFF2-40B4-BE49-F238E27FC236}">
                <a16:creationId xmlns:a16="http://schemas.microsoft.com/office/drawing/2014/main" id="{0F4AE298-41DE-48E1-955A-2619C3A43E3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5899" y="3233987"/>
            <a:ext cx="1165592" cy="14874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george bush">
            <a:extLst>
              <a:ext uri="{FF2B5EF4-FFF2-40B4-BE49-F238E27FC236}">
                <a16:creationId xmlns:a16="http://schemas.microsoft.com/office/drawing/2014/main" id="{D5A8BED5-509F-4F02-B448-610E09290B4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3263" y="1712334"/>
            <a:ext cx="1149694" cy="14410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putin">
            <a:extLst>
              <a:ext uri="{FF2B5EF4-FFF2-40B4-BE49-F238E27FC236}">
                <a16:creationId xmlns:a16="http://schemas.microsoft.com/office/drawing/2014/main" id="{3A28C147-B71B-4514-910F-1D929B4800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3263" y="3233987"/>
            <a:ext cx="1149694" cy="148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91848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6D1D1-EA6F-4AA1-8501-50A6751DE4BD}"/>
              </a:ext>
            </a:extLst>
          </p:cNvPr>
          <p:cNvSpPr txBox="1"/>
          <p:nvPr/>
        </p:nvSpPr>
        <p:spPr>
          <a:xfrm>
            <a:off x="136553" y="-109042"/>
            <a:ext cx="7563841" cy="707886"/>
          </a:xfrm>
          <a:prstGeom prst="rect">
            <a:avLst/>
          </a:prstGeom>
          <a:noFill/>
        </p:spPr>
        <p:txBody>
          <a:bodyPr wrap="square" rtlCol="0">
            <a:spAutoFit/>
          </a:bodyPr>
          <a:lstStyle/>
          <a:p>
            <a:r>
              <a:rPr lang="en-US" sz="4000" dirty="0">
                <a:solidFill>
                  <a:srgbClr val="0099D1"/>
                </a:solidFill>
                <a:latin typeface="Century Gothic" panose="020B0502020202020204" pitchFamily="34" charset="0"/>
              </a:rPr>
              <a:t>Common civil liberties</a:t>
            </a:r>
            <a:endParaRPr lang="en-GB" sz="4000" dirty="0">
              <a:solidFill>
                <a:srgbClr val="0099D1"/>
              </a:solidFill>
              <a:latin typeface="Century Gothic" panose="020B0502020202020204" pitchFamily="34" charset="0"/>
            </a:endParaRPr>
          </a:p>
        </p:txBody>
      </p:sp>
      <p:sp>
        <p:nvSpPr>
          <p:cNvPr id="13" name="Shape 4925">
            <a:extLst>
              <a:ext uri="{FF2B5EF4-FFF2-40B4-BE49-F238E27FC236}">
                <a16:creationId xmlns:a16="http://schemas.microsoft.com/office/drawing/2014/main" id="{B4AFA009-EF4D-44D6-B060-39CB9F528A03}"/>
              </a:ext>
            </a:extLst>
          </p:cNvPr>
          <p:cNvSpPr/>
          <p:nvPr/>
        </p:nvSpPr>
        <p:spPr>
          <a:xfrm>
            <a:off x="4722607" y="4764278"/>
            <a:ext cx="5757776"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4" name="Shape 5826">
            <a:extLst>
              <a:ext uri="{FF2B5EF4-FFF2-40B4-BE49-F238E27FC236}">
                <a16:creationId xmlns:a16="http://schemas.microsoft.com/office/drawing/2014/main" id="{F2AD0D3B-2CCC-486D-8875-47861351A29D}"/>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5" name="Picture 14">
            <a:extLst>
              <a:ext uri="{FF2B5EF4-FFF2-40B4-BE49-F238E27FC236}">
                <a16:creationId xmlns:a16="http://schemas.microsoft.com/office/drawing/2014/main" id="{BA6182A9-C792-4DF5-9263-BDC75E574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8" name="Rectangle 2">
            <a:extLst>
              <a:ext uri="{FF2B5EF4-FFF2-40B4-BE49-F238E27FC236}">
                <a16:creationId xmlns:a16="http://schemas.microsoft.com/office/drawing/2014/main" id="{2D14A25C-462C-47A3-9154-F05F64D7065D}"/>
              </a:ext>
            </a:extLst>
          </p:cNvPr>
          <p:cNvSpPr>
            <a:spLocks noChangeArrowheads="1"/>
          </p:cNvSpPr>
          <p:nvPr/>
        </p:nvSpPr>
        <p:spPr bwMode="auto">
          <a:xfrm>
            <a:off x="290457" y="588273"/>
            <a:ext cx="7580312" cy="395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9pPr>
          </a:lstStyle>
          <a:p>
            <a:pPr eaLnBrk="1" hangingPunct="1">
              <a:spcBef>
                <a:spcPts val="350"/>
              </a:spcBef>
              <a:buClrTx/>
              <a:buFontTx/>
              <a:buNone/>
            </a:pPr>
            <a:r>
              <a:rPr lang="en-US" altLang="en-US" sz="1400" b="1" dirty="0">
                <a:latin typeface="Century Gothic" panose="020B0502020202020204" pitchFamily="34" charset="0"/>
                <a:cs typeface="Arial" panose="020B0604020202020204" pitchFamily="34" charset="0"/>
              </a:rPr>
              <a:t>Civil liberties </a:t>
            </a:r>
            <a:r>
              <a:rPr lang="en-US" altLang="en-US" sz="1400" dirty="0">
                <a:latin typeface="Century Gothic" panose="020B0502020202020204" pitchFamily="34" charset="0"/>
                <a:cs typeface="Arial" panose="020B0604020202020204" pitchFamily="34" charset="0"/>
              </a:rPr>
              <a:t>are rights and freedoms that provide an individual specific rights such as:</a:t>
            </a:r>
          </a:p>
          <a:p>
            <a:pPr eaLnBrk="1" hangingPunct="1">
              <a:spcBef>
                <a:spcPts val="350"/>
              </a:spcBef>
              <a:buClrTx/>
              <a:buFontTx/>
              <a:buNone/>
            </a:pPr>
            <a:endParaRPr lang="en-US" altLang="en-US" sz="1400" dirty="0">
              <a:latin typeface="Century Gothic" panose="020B0502020202020204" pitchFamily="34" charset="0"/>
              <a:cs typeface="Arial" panose="020B0604020202020204" pitchFamily="34" charset="0"/>
            </a:endParaRPr>
          </a:p>
          <a:p>
            <a:pPr eaLnBrk="1" hangingPunct="1">
              <a:spcBef>
                <a:spcPts val="350"/>
              </a:spcBef>
              <a:buFont typeface="Arial" panose="020B0604020202020204" pitchFamily="34" charset="0"/>
              <a:buNone/>
            </a:pPr>
            <a:endParaRPr lang="en-US" altLang="en-US" sz="1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BEA2EAA-BDC1-48B6-9E3C-8B0F646D33B4}"/>
              </a:ext>
            </a:extLst>
          </p:cNvPr>
          <p:cNvSpPr/>
          <p:nvPr/>
        </p:nvSpPr>
        <p:spPr>
          <a:xfrm>
            <a:off x="4722607" y="1118117"/>
            <a:ext cx="5217459" cy="3611245"/>
          </a:xfrm>
          <a:prstGeom prst="rect">
            <a:avLst/>
          </a:prstGeom>
        </p:spPr>
        <p:txBody>
          <a:bodyPr wrap="square">
            <a:spAutoFit/>
          </a:bodyPr>
          <a:lstStyle/>
          <a:p>
            <a:pPr lvl="0">
              <a:spcBef>
                <a:spcPts val="350"/>
              </a:spcBef>
              <a:buFont typeface="Arial" panose="020B0604020202020204" pitchFamily="34" charset="0"/>
              <a:buChar char="•"/>
            </a:pPr>
            <a:r>
              <a:rPr lang="en-US" altLang="en-US" sz="1600" dirty="0">
                <a:solidFill>
                  <a:prstClr val="black"/>
                </a:solidFill>
                <a:latin typeface="Century Gothic" panose="020B0502020202020204" pitchFamily="34" charset="0"/>
                <a:cs typeface="Arial" panose="020B0604020202020204" pitchFamily="34" charset="0"/>
              </a:rPr>
              <a:t>The right to privacy</a:t>
            </a:r>
          </a:p>
          <a:p>
            <a:pPr lvl="0">
              <a:spcBef>
                <a:spcPts val="350"/>
              </a:spcBef>
            </a:pPr>
            <a:endParaRPr lang="en-US" altLang="en-US" sz="1600" dirty="0">
              <a:solidFill>
                <a:prstClr val="black"/>
              </a:solidFill>
              <a:latin typeface="Century Gothic" panose="020B0502020202020204" pitchFamily="34" charset="0"/>
              <a:cs typeface="Arial" panose="020B0604020202020204" pitchFamily="34" charset="0"/>
            </a:endParaRPr>
          </a:p>
          <a:p>
            <a:pPr lvl="0">
              <a:spcBef>
                <a:spcPts val="350"/>
              </a:spcBef>
              <a:buFont typeface="Arial" panose="020B0604020202020204" pitchFamily="34" charset="0"/>
              <a:buChar char="•"/>
            </a:pPr>
            <a:r>
              <a:rPr lang="en-US" altLang="en-US" sz="1600" dirty="0">
                <a:solidFill>
                  <a:prstClr val="black"/>
                </a:solidFill>
                <a:latin typeface="Century Gothic" panose="020B0502020202020204" pitchFamily="34" charset="0"/>
                <a:cs typeface="Arial" panose="020B0604020202020204" pitchFamily="34" charset="0"/>
              </a:rPr>
              <a:t>Freedom of conscience</a:t>
            </a:r>
          </a:p>
          <a:p>
            <a:pPr lvl="0">
              <a:spcBef>
                <a:spcPts val="350"/>
              </a:spcBef>
            </a:pPr>
            <a:endParaRPr lang="en-US" altLang="en-US" sz="1600" dirty="0">
              <a:solidFill>
                <a:prstClr val="black"/>
              </a:solidFill>
              <a:latin typeface="Century Gothic" panose="020B0502020202020204" pitchFamily="34" charset="0"/>
              <a:cs typeface="Arial" panose="020B0604020202020204" pitchFamily="34" charset="0"/>
            </a:endParaRPr>
          </a:p>
          <a:p>
            <a:pPr lvl="0">
              <a:spcBef>
                <a:spcPts val="350"/>
              </a:spcBef>
              <a:buFont typeface="Arial" panose="020B0604020202020204" pitchFamily="34" charset="0"/>
              <a:buChar char="•"/>
            </a:pPr>
            <a:r>
              <a:rPr lang="en-US" altLang="en-US" sz="1600" dirty="0">
                <a:solidFill>
                  <a:prstClr val="black"/>
                </a:solidFill>
                <a:latin typeface="Century Gothic" panose="020B0502020202020204" pitchFamily="34" charset="0"/>
                <a:cs typeface="Arial" panose="020B0604020202020204" pitchFamily="34" charset="0"/>
              </a:rPr>
              <a:t>Freedom of religion</a:t>
            </a:r>
          </a:p>
          <a:p>
            <a:pPr lvl="0">
              <a:spcBef>
                <a:spcPts val="350"/>
              </a:spcBef>
            </a:pPr>
            <a:endParaRPr lang="en-US" altLang="en-US" sz="1600" dirty="0">
              <a:solidFill>
                <a:prstClr val="black"/>
              </a:solidFill>
              <a:latin typeface="Century Gothic" panose="020B0502020202020204" pitchFamily="34" charset="0"/>
              <a:cs typeface="Arial" panose="020B0604020202020204" pitchFamily="34" charset="0"/>
            </a:endParaRPr>
          </a:p>
          <a:p>
            <a:pPr lvl="0">
              <a:spcBef>
                <a:spcPts val="350"/>
              </a:spcBef>
              <a:buFont typeface="Arial" panose="020B0604020202020204" pitchFamily="34" charset="0"/>
              <a:buChar char="•"/>
            </a:pPr>
            <a:r>
              <a:rPr lang="en-US" altLang="en-US" sz="1600" dirty="0">
                <a:solidFill>
                  <a:prstClr val="black"/>
                </a:solidFill>
                <a:latin typeface="Century Gothic" panose="020B0502020202020204" pitchFamily="34" charset="0"/>
                <a:cs typeface="Arial" panose="020B0604020202020204" pitchFamily="34" charset="0"/>
              </a:rPr>
              <a:t>Freedom of speech</a:t>
            </a:r>
          </a:p>
          <a:p>
            <a:pPr lvl="0">
              <a:spcBef>
                <a:spcPts val="350"/>
              </a:spcBef>
            </a:pPr>
            <a:endParaRPr lang="en-US" altLang="en-US" sz="1600" dirty="0">
              <a:solidFill>
                <a:prstClr val="black"/>
              </a:solidFill>
              <a:latin typeface="Century Gothic" panose="020B0502020202020204" pitchFamily="34" charset="0"/>
              <a:cs typeface="Arial" panose="020B0604020202020204" pitchFamily="34" charset="0"/>
            </a:endParaRPr>
          </a:p>
          <a:p>
            <a:pPr lvl="0">
              <a:spcBef>
                <a:spcPts val="350"/>
              </a:spcBef>
              <a:buFont typeface="Arial" panose="020B0604020202020204" pitchFamily="34" charset="0"/>
              <a:buChar char="•"/>
            </a:pPr>
            <a:r>
              <a:rPr lang="en-US" altLang="en-US" sz="1600" dirty="0">
                <a:solidFill>
                  <a:prstClr val="black"/>
                </a:solidFill>
                <a:latin typeface="Century Gothic" panose="020B0502020202020204" pitchFamily="34" charset="0"/>
                <a:cs typeface="Arial" panose="020B0604020202020204" pitchFamily="34" charset="0"/>
              </a:rPr>
              <a:t>Freedom of assembly and association</a:t>
            </a:r>
          </a:p>
          <a:p>
            <a:pPr lvl="0">
              <a:spcBef>
                <a:spcPts val="350"/>
              </a:spcBef>
            </a:pPr>
            <a:endParaRPr lang="en-US" altLang="en-US" sz="1600" dirty="0">
              <a:solidFill>
                <a:prstClr val="black"/>
              </a:solidFill>
              <a:latin typeface="Century Gothic" panose="020B0502020202020204" pitchFamily="34" charset="0"/>
              <a:cs typeface="Arial" panose="020B0604020202020204" pitchFamily="34" charset="0"/>
            </a:endParaRPr>
          </a:p>
          <a:p>
            <a:pPr lvl="0">
              <a:spcBef>
                <a:spcPts val="350"/>
              </a:spcBef>
              <a:buFont typeface="Arial" panose="020B0604020202020204" pitchFamily="34" charset="0"/>
              <a:buChar char="•"/>
            </a:pPr>
            <a:r>
              <a:rPr lang="en-US" altLang="en-US" sz="1600" dirty="0">
                <a:solidFill>
                  <a:prstClr val="black"/>
                </a:solidFill>
                <a:latin typeface="Century Gothic" panose="020B0502020202020204" pitchFamily="34" charset="0"/>
                <a:cs typeface="Arial" panose="020B0604020202020204" pitchFamily="34" charset="0"/>
              </a:rPr>
              <a:t>The right to marry and have a family</a:t>
            </a:r>
          </a:p>
          <a:p>
            <a:pPr lvl="0">
              <a:spcBef>
                <a:spcPts val="350"/>
              </a:spcBef>
            </a:pPr>
            <a:endParaRPr lang="en-US" altLang="en-US" sz="1600" dirty="0">
              <a:solidFill>
                <a:prstClr val="black"/>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F0AB247-D760-48FF-9EDC-2249C8AF2729}"/>
              </a:ext>
            </a:extLst>
          </p:cNvPr>
          <p:cNvSpPr/>
          <p:nvPr/>
        </p:nvSpPr>
        <p:spPr>
          <a:xfrm>
            <a:off x="290457" y="948417"/>
            <a:ext cx="4572000" cy="4267835"/>
          </a:xfrm>
          <a:prstGeom prst="rect">
            <a:avLst/>
          </a:prstGeom>
        </p:spPr>
        <p:txBody>
          <a:bodyPr>
            <a:spAutoFit/>
          </a:bodyPr>
          <a:lstStyle/>
          <a:p>
            <a:pPr>
              <a:spcBef>
                <a:spcPts val="350"/>
              </a:spcBef>
              <a:buFont typeface="Arial" panose="020B0604020202020204" pitchFamily="34" charset="0"/>
              <a:buChar char="•"/>
            </a:pPr>
            <a:r>
              <a:rPr lang="en-US" altLang="en-US" sz="1600" dirty="0">
                <a:latin typeface="Century Gothic" panose="020B0502020202020204" pitchFamily="34" charset="0"/>
                <a:cs typeface="Arial" panose="020B0604020202020204" pitchFamily="34" charset="0"/>
              </a:rPr>
              <a:t>The right to life</a:t>
            </a:r>
          </a:p>
          <a:p>
            <a:pPr>
              <a:spcBef>
                <a:spcPts val="350"/>
              </a:spcBef>
            </a:pPr>
            <a:endParaRPr lang="en-US" altLang="en-US" sz="1600" dirty="0">
              <a:latin typeface="Century Gothic" panose="020B0502020202020204" pitchFamily="34" charset="0"/>
              <a:cs typeface="Arial" panose="020B0604020202020204" pitchFamily="34" charset="0"/>
            </a:endParaRPr>
          </a:p>
          <a:p>
            <a:pPr>
              <a:spcBef>
                <a:spcPts val="350"/>
              </a:spcBef>
              <a:buFont typeface="Arial" panose="020B0604020202020204" pitchFamily="34" charset="0"/>
              <a:buChar char="•"/>
            </a:pPr>
            <a:r>
              <a:rPr lang="en-US" altLang="en-US" sz="1600" dirty="0">
                <a:latin typeface="Century Gothic" panose="020B0502020202020204" pitchFamily="34" charset="0"/>
                <a:cs typeface="Arial" panose="020B0604020202020204" pitchFamily="34" charset="0"/>
              </a:rPr>
              <a:t>Freedom from torture</a:t>
            </a:r>
          </a:p>
          <a:p>
            <a:pPr>
              <a:spcBef>
                <a:spcPts val="350"/>
              </a:spcBef>
            </a:pPr>
            <a:endParaRPr lang="en-US" altLang="en-US" sz="1600" dirty="0">
              <a:latin typeface="Century Gothic" panose="020B0502020202020204" pitchFamily="34" charset="0"/>
              <a:cs typeface="Arial" panose="020B0604020202020204" pitchFamily="34" charset="0"/>
            </a:endParaRPr>
          </a:p>
          <a:p>
            <a:pPr>
              <a:spcBef>
                <a:spcPts val="350"/>
              </a:spcBef>
              <a:buFont typeface="Arial" panose="020B0604020202020204" pitchFamily="34" charset="0"/>
              <a:buChar char="•"/>
            </a:pPr>
            <a:r>
              <a:rPr lang="en-US" altLang="en-US" sz="1600" dirty="0">
                <a:latin typeface="Century Gothic" panose="020B0502020202020204" pitchFamily="34" charset="0"/>
                <a:cs typeface="Arial" panose="020B0604020202020204" pitchFamily="34" charset="0"/>
              </a:rPr>
              <a:t>freedom from slavery and forced </a:t>
            </a:r>
            <a:r>
              <a:rPr lang="en-US" altLang="en-US" sz="1600" dirty="0" err="1">
                <a:latin typeface="Century Gothic" panose="020B0502020202020204" pitchFamily="34" charset="0"/>
                <a:cs typeface="Arial" panose="020B0604020202020204" pitchFamily="34" charset="0"/>
              </a:rPr>
              <a:t>labour</a:t>
            </a:r>
            <a:endParaRPr lang="en-US" altLang="en-US" sz="1600" dirty="0">
              <a:latin typeface="Century Gothic" panose="020B0502020202020204" pitchFamily="34" charset="0"/>
              <a:cs typeface="Arial" panose="020B0604020202020204" pitchFamily="34" charset="0"/>
            </a:endParaRPr>
          </a:p>
          <a:p>
            <a:pPr>
              <a:spcBef>
                <a:spcPts val="350"/>
              </a:spcBef>
            </a:pPr>
            <a:endParaRPr lang="en-US" altLang="en-US" sz="1600" dirty="0">
              <a:latin typeface="Century Gothic" panose="020B0502020202020204" pitchFamily="34" charset="0"/>
              <a:cs typeface="Arial" panose="020B0604020202020204" pitchFamily="34" charset="0"/>
            </a:endParaRPr>
          </a:p>
          <a:p>
            <a:pPr>
              <a:spcBef>
                <a:spcPts val="350"/>
              </a:spcBef>
              <a:buFont typeface="Arial" panose="020B0604020202020204" pitchFamily="34" charset="0"/>
              <a:buChar char="•"/>
            </a:pPr>
            <a:r>
              <a:rPr lang="en-US" altLang="en-US" sz="1600" dirty="0">
                <a:latin typeface="Century Gothic" panose="020B0502020202020204" pitchFamily="34" charset="0"/>
                <a:cs typeface="Arial" panose="020B0604020202020204" pitchFamily="34" charset="0"/>
              </a:rPr>
              <a:t>The right to liberty and security</a:t>
            </a:r>
          </a:p>
          <a:p>
            <a:pPr>
              <a:spcBef>
                <a:spcPts val="350"/>
              </a:spcBef>
            </a:pPr>
            <a:endParaRPr lang="en-US" altLang="en-US" sz="1600" dirty="0">
              <a:latin typeface="Century Gothic" panose="020B0502020202020204" pitchFamily="34" charset="0"/>
              <a:cs typeface="Arial" panose="020B0604020202020204" pitchFamily="34" charset="0"/>
            </a:endParaRPr>
          </a:p>
          <a:p>
            <a:pPr>
              <a:spcBef>
                <a:spcPts val="350"/>
              </a:spcBef>
              <a:buFont typeface="Arial" panose="020B0604020202020204" pitchFamily="34" charset="0"/>
              <a:buChar char="•"/>
            </a:pPr>
            <a:r>
              <a:rPr lang="en-US" altLang="en-US" sz="1600" dirty="0">
                <a:latin typeface="Century Gothic" panose="020B0502020202020204" pitchFamily="34" charset="0"/>
                <a:cs typeface="Arial" panose="020B0604020202020204" pitchFamily="34" charset="0"/>
              </a:rPr>
              <a:t>The right to a fair trial</a:t>
            </a:r>
          </a:p>
          <a:p>
            <a:pPr>
              <a:spcBef>
                <a:spcPts val="350"/>
              </a:spcBef>
            </a:pPr>
            <a:endParaRPr lang="en-US" altLang="en-US" sz="1600" dirty="0">
              <a:latin typeface="Century Gothic" panose="020B0502020202020204" pitchFamily="34" charset="0"/>
              <a:cs typeface="Arial" panose="020B0604020202020204" pitchFamily="34" charset="0"/>
            </a:endParaRPr>
          </a:p>
          <a:p>
            <a:pPr>
              <a:spcBef>
                <a:spcPts val="350"/>
              </a:spcBef>
              <a:buFont typeface="Arial" panose="020B0604020202020204" pitchFamily="34" charset="0"/>
              <a:buChar char="•"/>
            </a:pPr>
            <a:r>
              <a:rPr lang="en-US" altLang="en-US" sz="1600" dirty="0">
                <a:latin typeface="Century Gothic" panose="020B0502020202020204" pitchFamily="34" charset="0"/>
                <a:cs typeface="Arial" panose="020B0604020202020204" pitchFamily="34" charset="0"/>
              </a:rPr>
              <a:t>The right to defend one's self</a:t>
            </a:r>
          </a:p>
          <a:p>
            <a:pPr>
              <a:spcBef>
                <a:spcPts val="350"/>
              </a:spcBef>
            </a:pPr>
            <a:endParaRPr lang="en-US" altLang="en-US" sz="1600" dirty="0">
              <a:latin typeface="Century Gothic" panose="020B0502020202020204" pitchFamily="34" charset="0"/>
              <a:cs typeface="Arial" panose="020B0604020202020204" pitchFamily="34" charset="0"/>
            </a:endParaRPr>
          </a:p>
          <a:p>
            <a:pPr>
              <a:spcBef>
                <a:spcPts val="350"/>
              </a:spcBef>
              <a:buFont typeface="Arial" panose="020B0604020202020204" pitchFamily="34" charset="0"/>
              <a:buChar char="•"/>
            </a:pPr>
            <a:r>
              <a:rPr lang="en-US" altLang="en-US" sz="1600" dirty="0">
                <a:latin typeface="Century Gothic" panose="020B0502020202020204" pitchFamily="34" charset="0"/>
                <a:cs typeface="Arial" panose="020B0604020202020204" pitchFamily="34" charset="0"/>
              </a:rPr>
              <a:t>The right to own property</a:t>
            </a:r>
          </a:p>
          <a:p>
            <a:pPr lvl="0">
              <a:spcBef>
                <a:spcPts val="350"/>
              </a:spcBef>
            </a:pPr>
            <a:endParaRPr lang="en-US" altLang="en-US"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032665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6D1D1-EA6F-4AA1-8501-50A6751DE4BD}"/>
              </a:ext>
            </a:extLst>
          </p:cNvPr>
          <p:cNvSpPr txBox="1"/>
          <p:nvPr/>
        </p:nvSpPr>
        <p:spPr>
          <a:xfrm>
            <a:off x="337046" y="5108"/>
            <a:ext cx="6864594" cy="830997"/>
          </a:xfrm>
          <a:prstGeom prst="rect">
            <a:avLst/>
          </a:prstGeom>
          <a:noFill/>
        </p:spPr>
        <p:txBody>
          <a:bodyPr wrap="square" rtlCol="0">
            <a:spAutoFit/>
          </a:bodyPr>
          <a:lstStyle/>
          <a:p>
            <a:r>
              <a:rPr lang="en-US" sz="4800" dirty="0">
                <a:solidFill>
                  <a:srgbClr val="0099D1"/>
                </a:solidFill>
                <a:latin typeface="Century Gothic" panose="020B0502020202020204" pitchFamily="34" charset="0"/>
              </a:rPr>
              <a:t>Responses to terrorism</a:t>
            </a:r>
            <a:endParaRPr lang="en-GB" sz="4800" dirty="0">
              <a:solidFill>
                <a:srgbClr val="0099D1"/>
              </a:solidFill>
              <a:latin typeface="Century Gothic" panose="020B0502020202020204" pitchFamily="34" charset="0"/>
            </a:endParaRPr>
          </a:p>
        </p:txBody>
      </p:sp>
      <p:sp>
        <p:nvSpPr>
          <p:cNvPr id="13" name="Shape 4925">
            <a:extLst>
              <a:ext uri="{FF2B5EF4-FFF2-40B4-BE49-F238E27FC236}">
                <a16:creationId xmlns:a16="http://schemas.microsoft.com/office/drawing/2014/main" id="{B4AFA009-EF4D-44D6-B060-39CB9F528A03}"/>
              </a:ext>
            </a:extLst>
          </p:cNvPr>
          <p:cNvSpPr/>
          <p:nvPr/>
        </p:nvSpPr>
        <p:spPr>
          <a:xfrm>
            <a:off x="4722607" y="4764278"/>
            <a:ext cx="5757776"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4" name="Shape 5826">
            <a:extLst>
              <a:ext uri="{FF2B5EF4-FFF2-40B4-BE49-F238E27FC236}">
                <a16:creationId xmlns:a16="http://schemas.microsoft.com/office/drawing/2014/main" id="{F2AD0D3B-2CCC-486D-8875-47861351A29D}"/>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5" name="Picture 14">
            <a:extLst>
              <a:ext uri="{FF2B5EF4-FFF2-40B4-BE49-F238E27FC236}">
                <a16:creationId xmlns:a16="http://schemas.microsoft.com/office/drawing/2014/main" id="{BA6182A9-C792-4DF5-9263-BDC75E574B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3" name="TextBox 2">
            <a:extLst>
              <a:ext uri="{FF2B5EF4-FFF2-40B4-BE49-F238E27FC236}">
                <a16:creationId xmlns:a16="http://schemas.microsoft.com/office/drawing/2014/main" id="{B07BFD55-2229-42B5-90D4-61416D6C6022}"/>
              </a:ext>
            </a:extLst>
          </p:cNvPr>
          <p:cNvSpPr txBox="1"/>
          <p:nvPr/>
        </p:nvSpPr>
        <p:spPr>
          <a:xfrm>
            <a:off x="337047" y="994413"/>
            <a:ext cx="3955254" cy="461665"/>
          </a:xfrm>
          <a:prstGeom prst="rect">
            <a:avLst/>
          </a:prstGeom>
          <a:noFill/>
        </p:spPr>
        <p:txBody>
          <a:bodyPr wrap="square" rtlCol="0">
            <a:spAutoFit/>
          </a:bodyPr>
          <a:lstStyle/>
          <a:p>
            <a:r>
              <a:rPr lang="en-US" sz="2400" b="1" dirty="0">
                <a:latin typeface="Century Gothic" panose="020B0502020202020204" pitchFamily="34" charset="0"/>
              </a:rPr>
              <a:t>Options 1 and 2 –  </a:t>
            </a:r>
            <a:r>
              <a:rPr lang="en-US" sz="2400" dirty="0">
                <a:latin typeface="Century Gothic" panose="020B0502020202020204" pitchFamily="34" charset="0"/>
              </a:rPr>
              <a:t>Military</a:t>
            </a:r>
            <a:endParaRPr lang="en-GB" sz="2400" b="1" dirty="0">
              <a:latin typeface="Century Gothic" panose="020B0502020202020204" pitchFamily="34" charset="0"/>
            </a:endParaRPr>
          </a:p>
        </p:txBody>
      </p:sp>
      <p:sp>
        <p:nvSpPr>
          <p:cNvPr id="21" name="TextBox 20">
            <a:extLst>
              <a:ext uri="{FF2B5EF4-FFF2-40B4-BE49-F238E27FC236}">
                <a16:creationId xmlns:a16="http://schemas.microsoft.com/office/drawing/2014/main" id="{0BC85EB3-AFC7-41FA-9B8E-4C80257656F2}"/>
              </a:ext>
            </a:extLst>
          </p:cNvPr>
          <p:cNvSpPr txBox="1"/>
          <p:nvPr/>
        </p:nvSpPr>
        <p:spPr>
          <a:xfrm>
            <a:off x="337046" y="1617481"/>
            <a:ext cx="5665720" cy="461665"/>
          </a:xfrm>
          <a:prstGeom prst="rect">
            <a:avLst/>
          </a:prstGeom>
          <a:noFill/>
        </p:spPr>
        <p:txBody>
          <a:bodyPr wrap="square" rtlCol="0">
            <a:spAutoFit/>
          </a:bodyPr>
          <a:lstStyle/>
          <a:p>
            <a:r>
              <a:rPr lang="en-US" sz="2400" b="1" dirty="0">
                <a:latin typeface="Century Gothic" panose="020B0502020202020204" pitchFamily="34" charset="0"/>
              </a:rPr>
              <a:t>Options 3 and 4 – </a:t>
            </a:r>
            <a:r>
              <a:rPr lang="en-US" sz="2400" dirty="0">
                <a:latin typeface="Century Gothic" panose="020B0502020202020204" pitchFamily="34" charset="0"/>
              </a:rPr>
              <a:t>Inward focus </a:t>
            </a:r>
            <a:endParaRPr lang="en-GB" sz="2400" b="1" dirty="0">
              <a:latin typeface="Century Gothic" panose="020B0502020202020204" pitchFamily="34" charset="0"/>
            </a:endParaRPr>
          </a:p>
        </p:txBody>
      </p:sp>
      <p:sp>
        <p:nvSpPr>
          <p:cNvPr id="22" name="TextBox 21">
            <a:extLst>
              <a:ext uri="{FF2B5EF4-FFF2-40B4-BE49-F238E27FC236}">
                <a16:creationId xmlns:a16="http://schemas.microsoft.com/office/drawing/2014/main" id="{B29DFEFF-38D9-49BC-8DED-BFA1C6B1CC7F}"/>
              </a:ext>
            </a:extLst>
          </p:cNvPr>
          <p:cNvSpPr txBox="1"/>
          <p:nvPr/>
        </p:nvSpPr>
        <p:spPr>
          <a:xfrm>
            <a:off x="337046" y="2233376"/>
            <a:ext cx="5041777" cy="461665"/>
          </a:xfrm>
          <a:prstGeom prst="rect">
            <a:avLst/>
          </a:prstGeom>
          <a:noFill/>
        </p:spPr>
        <p:txBody>
          <a:bodyPr wrap="square" rtlCol="0">
            <a:spAutoFit/>
          </a:bodyPr>
          <a:lstStyle/>
          <a:p>
            <a:r>
              <a:rPr lang="en-US" sz="2400" b="1" dirty="0">
                <a:latin typeface="Century Gothic" panose="020B0502020202020204" pitchFamily="34" charset="0"/>
              </a:rPr>
              <a:t>Options 5 and 6 – </a:t>
            </a:r>
            <a:r>
              <a:rPr lang="en-US" sz="2400" dirty="0">
                <a:latin typeface="Century Gothic" panose="020B0502020202020204" pitchFamily="34" charset="0"/>
              </a:rPr>
              <a:t>Outreach </a:t>
            </a:r>
            <a:endParaRPr lang="en-GB" sz="2400" b="1" dirty="0">
              <a:latin typeface="Century Gothic" panose="020B0502020202020204" pitchFamily="34" charset="0"/>
            </a:endParaRPr>
          </a:p>
        </p:txBody>
      </p:sp>
      <p:sp>
        <p:nvSpPr>
          <p:cNvPr id="23" name="TextBox 22">
            <a:extLst>
              <a:ext uri="{FF2B5EF4-FFF2-40B4-BE49-F238E27FC236}">
                <a16:creationId xmlns:a16="http://schemas.microsoft.com/office/drawing/2014/main" id="{94B324EB-A8C1-42CD-A521-728F4EC157C9}"/>
              </a:ext>
            </a:extLst>
          </p:cNvPr>
          <p:cNvSpPr txBox="1"/>
          <p:nvPr/>
        </p:nvSpPr>
        <p:spPr>
          <a:xfrm>
            <a:off x="337046" y="2860522"/>
            <a:ext cx="5332233" cy="461665"/>
          </a:xfrm>
          <a:prstGeom prst="rect">
            <a:avLst/>
          </a:prstGeom>
          <a:noFill/>
        </p:spPr>
        <p:txBody>
          <a:bodyPr wrap="square" rtlCol="0">
            <a:spAutoFit/>
          </a:bodyPr>
          <a:lstStyle/>
          <a:p>
            <a:r>
              <a:rPr lang="en-US" sz="2400" b="1" dirty="0">
                <a:latin typeface="Century Gothic" panose="020B0502020202020204" pitchFamily="34" charset="0"/>
              </a:rPr>
              <a:t>Options 7 and 8 – </a:t>
            </a:r>
            <a:r>
              <a:rPr lang="en-US" sz="2400" dirty="0">
                <a:latin typeface="Century Gothic" panose="020B0502020202020204" pitchFamily="34" charset="0"/>
              </a:rPr>
              <a:t>Tighten security </a:t>
            </a:r>
            <a:endParaRPr lang="en-GB" sz="2400" b="1" dirty="0">
              <a:latin typeface="Century Gothic" panose="020B0502020202020204" pitchFamily="34" charset="0"/>
            </a:endParaRPr>
          </a:p>
        </p:txBody>
      </p:sp>
      <p:sp>
        <p:nvSpPr>
          <p:cNvPr id="24" name="TextBox 23">
            <a:extLst>
              <a:ext uri="{FF2B5EF4-FFF2-40B4-BE49-F238E27FC236}">
                <a16:creationId xmlns:a16="http://schemas.microsoft.com/office/drawing/2014/main" id="{FD52E592-D8D4-49EC-AE5F-A014A1A46473}"/>
              </a:ext>
            </a:extLst>
          </p:cNvPr>
          <p:cNvSpPr txBox="1"/>
          <p:nvPr/>
        </p:nvSpPr>
        <p:spPr>
          <a:xfrm>
            <a:off x="337046" y="3476417"/>
            <a:ext cx="7516035" cy="461665"/>
          </a:xfrm>
          <a:prstGeom prst="rect">
            <a:avLst/>
          </a:prstGeom>
          <a:noFill/>
        </p:spPr>
        <p:txBody>
          <a:bodyPr wrap="square" rtlCol="0">
            <a:spAutoFit/>
          </a:bodyPr>
          <a:lstStyle/>
          <a:p>
            <a:r>
              <a:rPr lang="en-US" sz="2400" b="1" dirty="0">
                <a:latin typeface="Century Gothic" panose="020B0502020202020204" pitchFamily="34" charset="0"/>
              </a:rPr>
              <a:t>Options 9 and 10 – </a:t>
            </a:r>
            <a:r>
              <a:rPr lang="en-US" sz="2400" dirty="0">
                <a:latin typeface="Century Gothic" panose="020B0502020202020204" pitchFamily="34" charset="0"/>
              </a:rPr>
              <a:t>Use intelligence network</a:t>
            </a:r>
            <a:endParaRPr lang="en-GB" sz="2400" b="1" dirty="0">
              <a:latin typeface="Century Gothic" panose="020B0502020202020204" pitchFamily="34" charset="0"/>
            </a:endParaRPr>
          </a:p>
        </p:txBody>
      </p:sp>
      <p:sp>
        <p:nvSpPr>
          <p:cNvPr id="25" name="TextBox 24">
            <a:extLst>
              <a:ext uri="{FF2B5EF4-FFF2-40B4-BE49-F238E27FC236}">
                <a16:creationId xmlns:a16="http://schemas.microsoft.com/office/drawing/2014/main" id="{B3E590D7-66A1-4CC8-9FE8-BAF1D2CE13CC}"/>
              </a:ext>
            </a:extLst>
          </p:cNvPr>
          <p:cNvSpPr txBox="1"/>
          <p:nvPr/>
        </p:nvSpPr>
        <p:spPr>
          <a:xfrm>
            <a:off x="337046" y="4092312"/>
            <a:ext cx="6558605" cy="461665"/>
          </a:xfrm>
          <a:prstGeom prst="rect">
            <a:avLst/>
          </a:prstGeom>
          <a:noFill/>
        </p:spPr>
        <p:txBody>
          <a:bodyPr wrap="square" rtlCol="0">
            <a:spAutoFit/>
          </a:bodyPr>
          <a:lstStyle/>
          <a:p>
            <a:r>
              <a:rPr lang="en-US" sz="2400" b="1" dirty="0">
                <a:latin typeface="Century Gothic" panose="020B0502020202020204" pitchFamily="34" charset="0"/>
              </a:rPr>
              <a:t>Options 11 and 12 – </a:t>
            </a:r>
            <a:r>
              <a:rPr lang="en-US" sz="2400" dirty="0">
                <a:latin typeface="Century Gothic" panose="020B0502020202020204" pitchFamily="34" charset="0"/>
              </a:rPr>
              <a:t>Carry on as normal </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259833539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6D1D1-EA6F-4AA1-8501-50A6751DE4BD}"/>
              </a:ext>
            </a:extLst>
          </p:cNvPr>
          <p:cNvSpPr txBox="1"/>
          <p:nvPr/>
        </p:nvSpPr>
        <p:spPr>
          <a:xfrm>
            <a:off x="256968" y="195753"/>
            <a:ext cx="6864594" cy="830997"/>
          </a:xfrm>
          <a:prstGeom prst="rect">
            <a:avLst/>
          </a:prstGeom>
          <a:noFill/>
        </p:spPr>
        <p:txBody>
          <a:bodyPr wrap="square" rtlCol="0">
            <a:spAutoFit/>
          </a:bodyPr>
          <a:lstStyle/>
          <a:p>
            <a:r>
              <a:rPr lang="en-US" sz="4800" dirty="0">
                <a:solidFill>
                  <a:srgbClr val="0099D1"/>
                </a:solidFill>
                <a:latin typeface="Century Gothic" panose="020B0502020202020204" pitchFamily="34" charset="0"/>
              </a:rPr>
              <a:t>Military</a:t>
            </a:r>
            <a:endParaRPr lang="en-GB" sz="4800" dirty="0">
              <a:solidFill>
                <a:srgbClr val="0099D1"/>
              </a:solidFill>
              <a:latin typeface="Century Gothic" panose="020B0502020202020204" pitchFamily="34" charset="0"/>
            </a:endParaRPr>
          </a:p>
        </p:txBody>
      </p:sp>
      <p:sp>
        <p:nvSpPr>
          <p:cNvPr id="13" name="Shape 4925">
            <a:extLst>
              <a:ext uri="{FF2B5EF4-FFF2-40B4-BE49-F238E27FC236}">
                <a16:creationId xmlns:a16="http://schemas.microsoft.com/office/drawing/2014/main" id="{B4AFA009-EF4D-44D6-B060-39CB9F528A03}"/>
              </a:ext>
            </a:extLst>
          </p:cNvPr>
          <p:cNvSpPr/>
          <p:nvPr/>
        </p:nvSpPr>
        <p:spPr>
          <a:xfrm>
            <a:off x="4722607" y="4764278"/>
            <a:ext cx="5757776"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4" name="Shape 5826">
            <a:extLst>
              <a:ext uri="{FF2B5EF4-FFF2-40B4-BE49-F238E27FC236}">
                <a16:creationId xmlns:a16="http://schemas.microsoft.com/office/drawing/2014/main" id="{F2AD0D3B-2CCC-486D-8875-47861351A29D}"/>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5" name="Picture 14">
            <a:extLst>
              <a:ext uri="{FF2B5EF4-FFF2-40B4-BE49-F238E27FC236}">
                <a16:creationId xmlns:a16="http://schemas.microsoft.com/office/drawing/2014/main" id="{BA6182A9-C792-4DF5-9263-BDC75E574B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21" name="Rectangle 2">
            <a:extLst>
              <a:ext uri="{FF2B5EF4-FFF2-40B4-BE49-F238E27FC236}">
                <a16:creationId xmlns:a16="http://schemas.microsoft.com/office/drawing/2014/main" id="{2C36E8A3-A655-48F3-BE57-4522ED3671DE}"/>
              </a:ext>
            </a:extLst>
          </p:cNvPr>
          <p:cNvSpPr>
            <a:spLocks noChangeArrowheads="1"/>
          </p:cNvSpPr>
          <p:nvPr/>
        </p:nvSpPr>
        <p:spPr bwMode="auto">
          <a:xfrm>
            <a:off x="337047" y="1131668"/>
            <a:ext cx="6926262" cy="323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9pPr>
          </a:lstStyle>
          <a:p>
            <a:pPr eaLnBrk="1" hangingPunct="1">
              <a:spcBef>
                <a:spcPts val="450"/>
              </a:spcBef>
              <a:buClrTx/>
              <a:buFontTx/>
              <a:buNone/>
            </a:pPr>
            <a:r>
              <a:rPr lang="en-US" altLang="en-US" sz="2000" b="1" dirty="0">
                <a:latin typeface="Century Gothic" panose="020B0502020202020204" pitchFamily="34" charset="0"/>
                <a:cs typeface="Arial" panose="020B0604020202020204" pitchFamily="34" charset="0"/>
              </a:rPr>
              <a:t>Option 1</a:t>
            </a:r>
          </a:p>
          <a:p>
            <a:pPr eaLnBrk="1" hangingPunct="1">
              <a:spcBef>
                <a:spcPts val="450"/>
              </a:spcBef>
              <a:buClrTx/>
              <a:buFontTx/>
              <a:buNone/>
            </a:pPr>
            <a:r>
              <a:rPr lang="en-US" altLang="en-US" sz="2000" dirty="0">
                <a:latin typeface="Century Gothic" panose="020B0502020202020204" pitchFamily="34" charset="0"/>
                <a:cs typeface="Arial" panose="020B0604020202020204" pitchFamily="34" charset="0"/>
              </a:rPr>
              <a:t>Use existing intelligence to locate the source of terrorist training camps and take these out with air strikes.</a:t>
            </a:r>
          </a:p>
          <a:p>
            <a:pPr eaLnBrk="1" hangingPunct="1">
              <a:spcBef>
                <a:spcPts val="450"/>
              </a:spcBef>
              <a:buClrTx/>
              <a:buFontTx/>
              <a:buNone/>
            </a:pPr>
            <a:endParaRPr lang="en-US" altLang="en-US" sz="2000" dirty="0">
              <a:latin typeface="Century Gothic" panose="020B0502020202020204" pitchFamily="34" charset="0"/>
              <a:cs typeface="Arial" panose="020B0604020202020204" pitchFamily="34" charset="0"/>
            </a:endParaRPr>
          </a:p>
          <a:p>
            <a:pPr eaLnBrk="1" hangingPunct="1">
              <a:spcBef>
                <a:spcPts val="450"/>
              </a:spcBef>
              <a:buClrTx/>
              <a:buFontTx/>
              <a:buNone/>
            </a:pPr>
            <a:r>
              <a:rPr lang="en-US" altLang="en-US" sz="2000" b="1" dirty="0">
                <a:latin typeface="Century Gothic" panose="020B0502020202020204" pitchFamily="34" charset="0"/>
                <a:cs typeface="Arial" panose="020B0604020202020204" pitchFamily="34" charset="0"/>
              </a:rPr>
              <a:t>Option 2</a:t>
            </a:r>
          </a:p>
          <a:p>
            <a:pPr eaLnBrk="1" hangingPunct="1">
              <a:spcBef>
                <a:spcPts val="450"/>
              </a:spcBef>
              <a:buClrTx/>
              <a:buFontTx/>
              <a:buNone/>
            </a:pPr>
            <a:r>
              <a:rPr lang="en-US" altLang="en-US" sz="2000" dirty="0">
                <a:latin typeface="Century Gothic" panose="020B0502020202020204" pitchFamily="34" charset="0"/>
                <a:cs typeface="Arial" panose="020B0604020202020204" pitchFamily="34" charset="0"/>
              </a:rPr>
              <a:t>Remove governments and regimes which are sympathetic to the terrorists’ cause; support opponents of the government or regime within the countries and maybe deploy troops.</a:t>
            </a:r>
          </a:p>
        </p:txBody>
      </p:sp>
    </p:spTree>
    <p:extLst>
      <p:ext uri="{BB962C8B-B14F-4D97-AF65-F5344CB8AC3E}">
        <p14:creationId xmlns:p14="http://schemas.microsoft.com/office/powerpoint/2010/main" val="275634391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6D1D1-EA6F-4AA1-8501-50A6751DE4BD}"/>
              </a:ext>
            </a:extLst>
          </p:cNvPr>
          <p:cNvSpPr txBox="1"/>
          <p:nvPr/>
        </p:nvSpPr>
        <p:spPr>
          <a:xfrm>
            <a:off x="256968" y="-37110"/>
            <a:ext cx="6864594" cy="769441"/>
          </a:xfrm>
          <a:prstGeom prst="rect">
            <a:avLst/>
          </a:prstGeom>
          <a:noFill/>
        </p:spPr>
        <p:txBody>
          <a:bodyPr wrap="square" rtlCol="0">
            <a:spAutoFit/>
          </a:bodyPr>
          <a:lstStyle/>
          <a:p>
            <a:r>
              <a:rPr lang="en-US" sz="4400" dirty="0">
                <a:solidFill>
                  <a:srgbClr val="0099D1"/>
                </a:solidFill>
                <a:latin typeface="Century Gothic" panose="020B0502020202020204" pitchFamily="34" charset="0"/>
              </a:rPr>
              <a:t>Military</a:t>
            </a:r>
            <a:endParaRPr lang="en-GB" sz="4400" dirty="0">
              <a:solidFill>
                <a:srgbClr val="0099D1"/>
              </a:solidFill>
              <a:latin typeface="Century Gothic" panose="020B0502020202020204" pitchFamily="34" charset="0"/>
            </a:endParaRPr>
          </a:p>
        </p:txBody>
      </p:sp>
      <p:sp>
        <p:nvSpPr>
          <p:cNvPr id="13" name="Shape 4925">
            <a:extLst>
              <a:ext uri="{FF2B5EF4-FFF2-40B4-BE49-F238E27FC236}">
                <a16:creationId xmlns:a16="http://schemas.microsoft.com/office/drawing/2014/main" id="{B4AFA009-EF4D-44D6-B060-39CB9F528A03}"/>
              </a:ext>
            </a:extLst>
          </p:cNvPr>
          <p:cNvSpPr/>
          <p:nvPr/>
        </p:nvSpPr>
        <p:spPr>
          <a:xfrm>
            <a:off x="4722607" y="4764278"/>
            <a:ext cx="5757776"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4" name="Shape 5826">
            <a:extLst>
              <a:ext uri="{FF2B5EF4-FFF2-40B4-BE49-F238E27FC236}">
                <a16:creationId xmlns:a16="http://schemas.microsoft.com/office/drawing/2014/main" id="{F2AD0D3B-2CCC-486D-8875-47861351A29D}"/>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5" name="Picture 14">
            <a:extLst>
              <a:ext uri="{FF2B5EF4-FFF2-40B4-BE49-F238E27FC236}">
                <a16:creationId xmlns:a16="http://schemas.microsoft.com/office/drawing/2014/main" id="{BA6182A9-C792-4DF5-9263-BDC75E574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7" name="Rectangle 2">
            <a:extLst>
              <a:ext uri="{FF2B5EF4-FFF2-40B4-BE49-F238E27FC236}">
                <a16:creationId xmlns:a16="http://schemas.microsoft.com/office/drawing/2014/main" id="{0EEF111B-25D7-4D28-8E40-D92BCD26F870}"/>
              </a:ext>
            </a:extLst>
          </p:cNvPr>
          <p:cNvSpPr>
            <a:spLocks noChangeArrowheads="1"/>
          </p:cNvSpPr>
          <p:nvPr/>
        </p:nvSpPr>
        <p:spPr bwMode="auto">
          <a:xfrm>
            <a:off x="347900" y="606920"/>
            <a:ext cx="7720012" cy="542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9pPr>
          </a:lstStyle>
          <a:p>
            <a:pPr eaLnBrk="1" hangingPunct="1">
              <a:spcBef>
                <a:spcPts val="450"/>
              </a:spcBef>
              <a:buClrTx/>
              <a:buFontTx/>
              <a:buNone/>
            </a:pPr>
            <a:r>
              <a:rPr lang="en-US" altLang="en-US" sz="1600" b="1" dirty="0">
                <a:latin typeface="Century Gothic" panose="020B0502020202020204" pitchFamily="34" charset="0"/>
                <a:cs typeface="Arial" panose="020B0604020202020204" pitchFamily="34" charset="0"/>
              </a:rPr>
              <a:t>Will you choose Option 1:</a:t>
            </a:r>
          </a:p>
          <a:p>
            <a:pPr eaLnBrk="1" hangingPunct="1">
              <a:spcBef>
                <a:spcPts val="450"/>
              </a:spcBef>
              <a:buClrTx/>
              <a:buFontTx/>
              <a:buNone/>
            </a:pPr>
            <a:r>
              <a:rPr lang="en-US" altLang="en-US" sz="1600" b="1" dirty="0">
                <a:solidFill>
                  <a:srgbClr val="FF0000"/>
                </a:solidFill>
                <a:latin typeface="Century Gothic" panose="020B0502020202020204" pitchFamily="34" charset="0"/>
                <a:cs typeface="Arial" panose="020B0604020202020204" pitchFamily="34" charset="0"/>
              </a:rPr>
              <a:t>Use existing intelligence to locate the source of terrorist training camps and take these out with air strikes. The US struck al-Qaeda training camps in Sudan after the 1998 Embassy terror attacks. </a:t>
            </a:r>
          </a:p>
          <a:p>
            <a:pPr eaLnBrk="1" hangingPunct="1">
              <a:spcBef>
                <a:spcPts val="400"/>
              </a:spcBef>
              <a:buClrTx/>
              <a:buFontTx/>
              <a:buNone/>
            </a:pPr>
            <a:r>
              <a:rPr lang="en-US" altLang="en-US" sz="1600" dirty="0">
                <a:latin typeface="Century Gothic" panose="020B0502020202020204" pitchFamily="34" charset="0"/>
                <a:cs typeface="Arial" panose="020B0604020202020204" pitchFamily="34" charset="0"/>
              </a:rPr>
              <a:t>This may be a good option. After all, in destroying training camps you will probably kill potential terrorists, degrade their capabilities and stop future terrorists from being trained. It will also show the terrorists that you are prepared to act. </a:t>
            </a:r>
          </a:p>
          <a:p>
            <a:pPr eaLnBrk="1" hangingPunct="1">
              <a:spcBef>
                <a:spcPts val="250"/>
              </a:spcBef>
              <a:buClrTx/>
              <a:buFontTx/>
              <a:buNone/>
            </a:pPr>
            <a:endParaRPr lang="en-US" altLang="en-US" sz="800" baseline="-25000" dirty="0">
              <a:latin typeface="Century Gothic" panose="020B0502020202020204" pitchFamily="34" charset="0"/>
              <a:cs typeface="Arial" panose="020B0604020202020204" pitchFamily="34" charset="0"/>
            </a:endParaRPr>
          </a:p>
          <a:p>
            <a:pPr eaLnBrk="1" hangingPunct="1">
              <a:spcBef>
                <a:spcPts val="350"/>
              </a:spcBef>
              <a:buClrTx/>
              <a:buFontTx/>
              <a:buNone/>
            </a:pPr>
            <a:r>
              <a:rPr lang="en-US" altLang="en-US" sz="1600" b="1" dirty="0">
                <a:latin typeface="Century Gothic" panose="020B0502020202020204" pitchFamily="34" charset="0"/>
                <a:cs typeface="Arial" panose="020B0604020202020204" pitchFamily="34" charset="0"/>
              </a:rPr>
              <a:t>But can you answer these questions?</a:t>
            </a:r>
          </a:p>
        </p:txBody>
      </p:sp>
      <p:sp>
        <p:nvSpPr>
          <p:cNvPr id="3" name="Speech Bubble: Rectangle 2">
            <a:extLst>
              <a:ext uri="{FF2B5EF4-FFF2-40B4-BE49-F238E27FC236}">
                <a16:creationId xmlns:a16="http://schemas.microsoft.com/office/drawing/2014/main" id="{3F3A9411-EF5A-426A-B757-453F862F9146}"/>
              </a:ext>
            </a:extLst>
          </p:cNvPr>
          <p:cNvSpPr/>
          <p:nvPr/>
        </p:nvSpPr>
        <p:spPr>
          <a:xfrm>
            <a:off x="18921" y="3156234"/>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03C1A60-8838-4BE1-890A-62603B904377}"/>
              </a:ext>
            </a:extLst>
          </p:cNvPr>
          <p:cNvSpPr txBox="1"/>
          <p:nvPr/>
        </p:nvSpPr>
        <p:spPr>
          <a:xfrm>
            <a:off x="167224" y="3320751"/>
            <a:ext cx="1986814" cy="923330"/>
          </a:xfrm>
          <a:prstGeom prst="rect">
            <a:avLst/>
          </a:prstGeom>
          <a:noFill/>
        </p:spPr>
        <p:txBody>
          <a:bodyPr wrap="square" rtlCol="0">
            <a:spAutoFit/>
          </a:bodyPr>
          <a:lstStyle/>
          <a:p>
            <a:r>
              <a:rPr lang="en-US" b="1" dirty="0">
                <a:latin typeface="Century Gothic" panose="020B0502020202020204" pitchFamily="34" charset="0"/>
              </a:rPr>
              <a:t>1. Why do you think this would be effective?</a:t>
            </a:r>
            <a:endParaRPr lang="en-GB" b="1" dirty="0">
              <a:latin typeface="Century Gothic" panose="020B0502020202020204" pitchFamily="34" charset="0"/>
            </a:endParaRPr>
          </a:p>
        </p:txBody>
      </p:sp>
      <p:sp>
        <p:nvSpPr>
          <p:cNvPr id="9" name="Speech Bubble: Rectangle 8">
            <a:extLst>
              <a:ext uri="{FF2B5EF4-FFF2-40B4-BE49-F238E27FC236}">
                <a16:creationId xmlns:a16="http://schemas.microsoft.com/office/drawing/2014/main" id="{11DF7159-A839-4570-8C3C-4077C11BD33F}"/>
              </a:ext>
            </a:extLst>
          </p:cNvPr>
          <p:cNvSpPr/>
          <p:nvPr/>
        </p:nvSpPr>
        <p:spPr>
          <a:xfrm>
            <a:off x="6943269" y="3120415"/>
            <a:ext cx="2200731" cy="1387901"/>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peech Bubble: Rectangle 10">
            <a:extLst>
              <a:ext uri="{FF2B5EF4-FFF2-40B4-BE49-F238E27FC236}">
                <a16:creationId xmlns:a16="http://schemas.microsoft.com/office/drawing/2014/main" id="{D5D8758D-310A-46D3-B8B7-DFD8C9877C9D}"/>
              </a:ext>
            </a:extLst>
          </p:cNvPr>
          <p:cNvSpPr/>
          <p:nvPr/>
        </p:nvSpPr>
        <p:spPr>
          <a:xfrm>
            <a:off x="4657441" y="3120415"/>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8B3AE34-C97B-428C-B6D8-6BB50F60413F}"/>
              </a:ext>
            </a:extLst>
          </p:cNvPr>
          <p:cNvSpPr txBox="1"/>
          <p:nvPr/>
        </p:nvSpPr>
        <p:spPr>
          <a:xfrm>
            <a:off x="4803985" y="3199857"/>
            <a:ext cx="1944527" cy="769441"/>
          </a:xfrm>
          <a:prstGeom prst="rect">
            <a:avLst/>
          </a:prstGeom>
          <a:noFill/>
        </p:spPr>
        <p:txBody>
          <a:bodyPr wrap="square" rtlCol="0">
            <a:spAutoFit/>
          </a:bodyPr>
          <a:lstStyle/>
          <a:p>
            <a:r>
              <a:rPr lang="en-US" sz="1100" b="1" dirty="0">
                <a:latin typeface="Century Gothic" panose="020B0502020202020204" pitchFamily="34" charset="0"/>
              </a:rPr>
              <a:t>3. Civilians are sometimes killed in airstrikes. Might this undermine your moral standing in the world?</a:t>
            </a:r>
            <a:endParaRPr lang="en-GB" sz="1100" b="1" dirty="0">
              <a:latin typeface="Century Gothic" panose="020B0502020202020204" pitchFamily="34" charset="0"/>
            </a:endParaRPr>
          </a:p>
        </p:txBody>
      </p:sp>
      <p:sp>
        <p:nvSpPr>
          <p:cNvPr id="16" name="Speech Bubble: Rectangle 15">
            <a:extLst>
              <a:ext uri="{FF2B5EF4-FFF2-40B4-BE49-F238E27FC236}">
                <a16:creationId xmlns:a16="http://schemas.microsoft.com/office/drawing/2014/main" id="{0E35C4EA-FB5B-4A42-9D75-37CFBCE4D476}"/>
              </a:ext>
            </a:extLst>
          </p:cNvPr>
          <p:cNvSpPr/>
          <p:nvPr/>
        </p:nvSpPr>
        <p:spPr>
          <a:xfrm>
            <a:off x="2360462" y="3128737"/>
            <a:ext cx="2178424" cy="1387900"/>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FCDD0A01-ED44-4D4D-B76D-1A3452CC19BB}"/>
              </a:ext>
            </a:extLst>
          </p:cNvPr>
          <p:cNvSpPr txBox="1"/>
          <p:nvPr/>
        </p:nvSpPr>
        <p:spPr>
          <a:xfrm>
            <a:off x="7045406" y="3176773"/>
            <a:ext cx="1944527" cy="1323439"/>
          </a:xfrm>
          <a:prstGeom prst="rect">
            <a:avLst/>
          </a:prstGeom>
          <a:noFill/>
        </p:spPr>
        <p:txBody>
          <a:bodyPr wrap="square" rtlCol="0">
            <a:spAutoFit/>
          </a:bodyPr>
          <a:lstStyle/>
          <a:p>
            <a:r>
              <a:rPr lang="en-US" sz="1600" b="1" dirty="0">
                <a:latin typeface="Century Gothic" panose="020B0502020202020204" pitchFamily="34" charset="0"/>
              </a:rPr>
              <a:t>4. The world is a big place; surely you can’t locate all training camps?</a:t>
            </a:r>
            <a:endParaRPr lang="en-GB" sz="1600" b="1" dirty="0">
              <a:latin typeface="Century Gothic" panose="020B0502020202020204" pitchFamily="34" charset="0"/>
            </a:endParaRPr>
          </a:p>
        </p:txBody>
      </p:sp>
      <p:sp>
        <p:nvSpPr>
          <p:cNvPr id="18" name="TextBox 17">
            <a:extLst>
              <a:ext uri="{FF2B5EF4-FFF2-40B4-BE49-F238E27FC236}">
                <a16:creationId xmlns:a16="http://schemas.microsoft.com/office/drawing/2014/main" id="{B5D542F7-655D-4FAC-99E1-ED765A94CF36}"/>
              </a:ext>
            </a:extLst>
          </p:cNvPr>
          <p:cNvSpPr txBox="1"/>
          <p:nvPr/>
        </p:nvSpPr>
        <p:spPr>
          <a:xfrm>
            <a:off x="2397945" y="3243807"/>
            <a:ext cx="2172144" cy="1077218"/>
          </a:xfrm>
          <a:prstGeom prst="rect">
            <a:avLst/>
          </a:prstGeom>
          <a:noFill/>
        </p:spPr>
        <p:txBody>
          <a:bodyPr wrap="square" rtlCol="0">
            <a:spAutoFit/>
          </a:bodyPr>
          <a:lstStyle/>
          <a:p>
            <a:r>
              <a:rPr lang="en-US" sz="1600" b="1" dirty="0">
                <a:latin typeface="Century Gothic" panose="020B0502020202020204" pitchFamily="34" charset="0"/>
              </a:rPr>
              <a:t>2. Many terrorist may not be trained in camps; how will you reach them?</a:t>
            </a:r>
            <a:endParaRPr lang="en-GB" sz="1600" b="1" dirty="0">
              <a:latin typeface="Century Gothic" panose="020B0502020202020204" pitchFamily="34" charset="0"/>
            </a:endParaRPr>
          </a:p>
        </p:txBody>
      </p:sp>
    </p:spTree>
    <p:extLst>
      <p:ext uri="{BB962C8B-B14F-4D97-AF65-F5344CB8AC3E}">
        <p14:creationId xmlns:p14="http://schemas.microsoft.com/office/powerpoint/2010/main" val="295315119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6D1D1-EA6F-4AA1-8501-50A6751DE4BD}"/>
              </a:ext>
            </a:extLst>
          </p:cNvPr>
          <p:cNvSpPr txBox="1"/>
          <p:nvPr/>
        </p:nvSpPr>
        <p:spPr>
          <a:xfrm>
            <a:off x="256968" y="-5650"/>
            <a:ext cx="6864594" cy="830997"/>
          </a:xfrm>
          <a:prstGeom prst="rect">
            <a:avLst/>
          </a:prstGeom>
          <a:noFill/>
        </p:spPr>
        <p:txBody>
          <a:bodyPr wrap="square" rtlCol="0">
            <a:spAutoFit/>
          </a:bodyPr>
          <a:lstStyle/>
          <a:p>
            <a:r>
              <a:rPr lang="en-US" sz="4800" dirty="0">
                <a:solidFill>
                  <a:srgbClr val="0099D1"/>
                </a:solidFill>
                <a:latin typeface="Century Gothic" panose="020B0502020202020204" pitchFamily="34" charset="0"/>
              </a:rPr>
              <a:t>Military</a:t>
            </a:r>
            <a:endParaRPr lang="en-GB" sz="4800" dirty="0">
              <a:solidFill>
                <a:srgbClr val="0099D1"/>
              </a:solidFill>
              <a:latin typeface="Century Gothic" panose="020B0502020202020204" pitchFamily="34" charset="0"/>
            </a:endParaRPr>
          </a:p>
        </p:txBody>
      </p:sp>
      <p:sp>
        <p:nvSpPr>
          <p:cNvPr id="13" name="Shape 4925">
            <a:extLst>
              <a:ext uri="{FF2B5EF4-FFF2-40B4-BE49-F238E27FC236}">
                <a16:creationId xmlns:a16="http://schemas.microsoft.com/office/drawing/2014/main" id="{B4AFA009-EF4D-44D6-B060-39CB9F528A03}"/>
              </a:ext>
            </a:extLst>
          </p:cNvPr>
          <p:cNvSpPr/>
          <p:nvPr/>
        </p:nvSpPr>
        <p:spPr>
          <a:xfrm>
            <a:off x="4722607" y="4764278"/>
            <a:ext cx="5757776"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4" name="Shape 5826">
            <a:extLst>
              <a:ext uri="{FF2B5EF4-FFF2-40B4-BE49-F238E27FC236}">
                <a16:creationId xmlns:a16="http://schemas.microsoft.com/office/drawing/2014/main" id="{F2AD0D3B-2CCC-486D-8875-47861351A29D}"/>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5" name="Picture 14">
            <a:extLst>
              <a:ext uri="{FF2B5EF4-FFF2-40B4-BE49-F238E27FC236}">
                <a16:creationId xmlns:a16="http://schemas.microsoft.com/office/drawing/2014/main" id="{BA6182A9-C792-4DF5-9263-BDC75E574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8" name="Rectangle 2">
            <a:extLst>
              <a:ext uri="{FF2B5EF4-FFF2-40B4-BE49-F238E27FC236}">
                <a16:creationId xmlns:a16="http://schemas.microsoft.com/office/drawing/2014/main" id="{C1175FAE-F39F-41ED-A803-D9180C798813}"/>
              </a:ext>
            </a:extLst>
          </p:cNvPr>
          <p:cNvSpPr>
            <a:spLocks noChangeArrowheads="1"/>
          </p:cNvSpPr>
          <p:nvPr/>
        </p:nvSpPr>
        <p:spPr bwMode="auto">
          <a:xfrm>
            <a:off x="347805" y="689571"/>
            <a:ext cx="8185150" cy="542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9pPr>
          </a:lstStyle>
          <a:p>
            <a:pPr eaLnBrk="1" hangingPunct="1">
              <a:spcBef>
                <a:spcPts val="450"/>
              </a:spcBef>
              <a:buClrTx/>
              <a:buFontTx/>
              <a:buNone/>
            </a:pPr>
            <a:r>
              <a:rPr lang="en-US" altLang="en-US" sz="1400" b="1" dirty="0">
                <a:latin typeface="Century Gothic" panose="020B0502020202020204" pitchFamily="34" charset="0"/>
                <a:cs typeface="Arial" panose="020B0604020202020204" pitchFamily="34" charset="0"/>
              </a:rPr>
              <a:t>Will you choose Option 2:</a:t>
            </a:r>
          </a:p>
          <a:p>
            <a:pPr eaLnBrk="1" hangingPunct="1">
              <a:spcBef>
                <a:spcPts val="450"/>
              </a:spcBef>
              <a:buClrTx/>
              <a:buFontTx/>
              <a:buNone/>
            </a:pPr>
            <a:r>
              <a:rPr lang="en-US" altLang="en-US" sz="1400" b="1" dirty="0">
                <a:solidFill>
                  <a:srgbClr val="FF0000"/>
                </a:solidFill>
                <a:latin typeface="Century Gothic" panose="020B0502020202020204" pitchFamily="34" charset="0"/>
                <a:cs typeface="Arial" panose="020B0604020202020204" pitchFamily="34" charset="0"/>
              </a:rPr>
              <a:t>Remove governments which are sympathetic to the terrorists’ cause or which </a:t>
            </a:r>
            <a:r>
              <a:rPr lang="en-US" altLang="en-US" sz="1400" b="1" dirty="0" err="1">
                <a:solidFill>
                  <a:srgbClr val="FF0000"/>
                </a:solidFill>
                <a:latin typeface="Century Gothic" panose="020B0502020202020204" pitchFamily="34" charset="0"/>
                <a:cs typeface="Arial" panose="020B0604020202020204" pitchFamily="34" charset="0"/>
              </a:rPr>
              <a:t>harbour</a:t>
            </a:r>
            <a:r>
              <a:rPr lang="en-US" altLang="en-US" sz="1400" b="1" dirty="0">
                <a:solidFill>
                  <a:srgbClr val="FF0000"/>
                </a:solidFill>
                <a:latin typeface="Century Gothic" panose="020B0502020202020204" pitchFamily="34" charset="0"/>
                <a:cs typeface="Arial" panose="020B0604020202020204" pitchFamily="34" charset="0"/>
              </a:rPr>
              <a:t> terrorists; support government opponents within the country and possibly deploy ground troops. </a:t>
            </a:r>
          </a:p>
          <a:p>
            <a:pPr eaLnBrk="1" hangingPunct="1">
              <a:spcBef>
                <a:spcPts val="450"/>
              </a:spcBef>
              <a:buClrTx/>
              <a:buFontTx/>
              <a:buNone/>
            </a:pPr>
            <a:r>
              <a:rPr lang="en-US" altLang="en-US" sz="1400" b="1" dirty="0">
                <a:solidFill>
                  <a:srgbClr val="FF0000"/>
                </a:solidFill>
                <a:latin typeface="Century Gothic" panose="020B0502020202020204" pitchFamily="34" charset="0"/>
                <a:cs typeface="Arial" panose="020B0604020202020204" pitchFamily="34" charset="0"/>
              </a:rPr>
              <a:t>The US and Allies chose this option in Afghanistan to overthrow the Taliban after 9/11 as they were protecting Bin Laden and al-Qaeda. </a:t>
            </a:r>
          </a:p>
          <a:p>
            <a:pPr eaLnBrk="1" hangingPunct="1">
              <a:spcBef>
                <a:spcPts val="450"/>
              </a:spcBef>
              <a:buClrTx/>
              <a:buFontTx/>
              <a:buNone/>
            </a:pPr>
            <a:endParaRPr lang="en-US" altLang="en-US" sz="800" b="1" dirty="0">
              <a:solidFill>
                <a:srgbClr val="FF0000"/>
              </a:solidFill>
              <a:latin typeface="Century Gothic" panose="020B0502020202020204" pitchFamily="34" charset="0"/>
              <a:cs typeface="Arial" panose="020B0604020202020204" pitchFamily="34" charset="0"/>
            </a:endParaRPr>
          </a:p>
          <a:p>
            <a:pPr eaLnBrk="1" hangingPunct="1">
              <a:spcBef>
                <a:spcPts val="350"/>
              </a:spcBef>
              <a:buClrTx/>
              <a:buFontTx/>
              <a:buNone/>
            </a:pPr>
            <a:r>
              <a:rPr lang="en-US" altLang="en-US" sz="1400" dirty="0">
                <a:latin typeface="Century Gothic" panose="020B0502020202020204" pitchFamily="34" charset="0"/>
                <a:cs typeface="Arial" panose="020B0604020202020204" pitchFamily="34" charset="0"/>
              </a:rPr>
              <a:t>This may be a good option. After all, terrorists need safe countries to build a base </a:t>
            </a:r>
            <a:br>
              <a:rPr lang="en-US" altLang="en-US" sz="1400" dirty="0">
                <a:latin typeface="Century Gothic" panose="020B0502020202020204" pitchFamily="34" charset="0"/>
                <a:cs typeface="Arial" panose="020B0604020202020204" pitchFamily="34" charset="0"/>
              </a:rPr>
            </a:br>
            <a:r>
              <a:rPr lang="en-US" altLang="en-US" sz="1400" dirty="0">
                <a:latin typeface="Century Gothic" panose="020B0502020202020204" pitchFamily="34" charset="0"/>
                <a:cs typeface="Arial" panose="020B0604020202020204" pitchFamily="34" charset="0"/>
              </a:rPr>
              <a:t>and send new recruits. If these governments can be removed, then where will the </a:t>
            </a:r>
            <a:br>
              <a:rPr lang="en-US" altLang="en-US" sz="1400" dirty="0">
                <a:latin typeface="Century Gothic" panose="020B0502020202020204" pitchFamily="34" charset="0"/>
                <a:cs typeface="Arial" panose="020B0604020202020204" pitchFamily="34" charset="0"/>
              </a:rPr>
            </a:br>
            <a:r>
              <a:rPr lang="en-US" altLang="en-US" sz="1400" dirty="0">
                <a:latin typeface="Century Gothic" panose="020B0502020202020204" pitchFamily="34" charset="0"/>
                <a:cs typeface="Arial" panose="020B0604020202020204" pitchFamily="34" charset="0"/>
              </a:rPr>
              <a:t>terrorists go? It will also show the terrorists that you are prepared to act. </a:t>
            </a:r>
          </a:p>
          <a:p>
            <a:pPr eaLnBrk="1" hangingPunct="1">
              <a:spcBef>
                <a:spcPts val="250"/>
              </a:spcBef>
              <a:buClrTx/>
              <a:buFontTx/>
              <a:buNone/>
            </a:pPr>
            <a:endParaRPr lang="en-US" altLang="en-US" sz="1400" baseline="-25000" dirty="0">
              <a:latin typeface="Century Gothic" panose="020B0502020202020204" pitchFamily="34" charset="0"/>
              <a:cs typeface="Arial" panose="020B0604020202020204" pitchFamily="34" charset="0"/>
            </a:endParaRPr>
          </a:p>
          <a:p>
            <a:pPr eaLnBrk="1" hangingPunct="1">
              <a:spcBef>
                <a:spcPts val="350"/>
              </a:spcBef>
              <a:buClrTx/>
              <a:buFontTx/>
              <a:buNone/>
            </a:pPr>
            <a:r>
              <a:rPr lang="en-US" altLang="en-US" sz="1400" b="1" dirty="0">
                <a:latin typeface="Century Gothic" panose="020B0502020202020204" pitchFamily="34" charset="0"/>
                <a:cs typeface="Arial" panose="020B0604020202020204" pitchFamily="34" charset="0"/>
              </a:rPr>
              <a:t>But can you answer these questions?</a:t>
            </a:r>
          </a:p>
        </p:txBody>
      </p:sp>
      <p:sp>
        <p:nvSpPr>
          <p:cNvPr id="9" name="Speech Bubble: Rectangle 8">
            <a:extLst>
              <a:ext uri="{FF2B5EF4-FFF2-40B4-BE49-F238E27FC236}">
                <a16:creationId xmlns:a16="http://schemas.microsoft.com/office/drawing/2014/main" id="{501A825F-F661-4228-947C-C7240B9E68F4}"/>
              </a:ext>
            </a:extLst>
          </p:cNvPr>
          <p:cNvSpPr/>
          <p:nvPr/>
        </p:nvSpPr>
        <p:spPr>
          <a:xfrm>
            <a:off x="-11820" y="3241238"/>
            <a:ext cx="1478136" cy="922911"/>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57C86C7C-B45A-4795-8039-022CFB2446EE}"/>
              </a:ext>
            </a:extLst>
          </p:cNvPr>
          <p:cNvSpPr txBox="1"/>
          <p:nvPr/>
        </p:nvSpPr>
        <p:spPr>
          <a:xfrm>
            <a:off x="35807" y="3402610"/>
            <a:ext cx="1315792" cy="600164"/>
          </a:xfrm>
          <a:prstGeom prst="rect">
            <a:avLst/>
          </a:prstGeom>
          <a:noFill/>
        </p:spPr>
        <p:txBody>
          <a:bodyPr wrap="square" rtlCol="0">
            <a:spAutoFit/>
          </a:bodyPr>
          <a:lstStyle/>
          <a:p>
            <a:r>
              <a:rPr lang="en-US" sz="1100" b="1" dirty="0">
                <a:latin typeface="Century Gothic" panose="020B0502020202020204" pitchFamily="34" charset="0"/>
              </a:rPr>
              <a:t>1. Why do you think this would be effective?</a:t>
            </a:r>
            <a:endParaRPr lang="en-GB" sz="1100" b="1" dirty="0">
              <a:latin typeface="Century Gothic" panose="020B0502020202020204" pitchFamily="34" charset="0"/>
            </a:endParaRPr>
          </a:p>
        </p:txBody>
      </p:sp>
      <p:sp>
        <p:nvSpPr>
          <p:cNvPr id="28" name="Speech Bubble: Rectangle 27">
            <a:extLst>
              <a:ext uri="{FF2B5EF4-FFF2-40B4-BE49-F238E27FC236}">
                <a16:creationId xmlns:a16="http://schemas.microsoft.com/office/drawing/2014/main" id="{9FA00A91-84CE-4ED8-BDBD-E7F94D8C8EA3}"/>
              </a:ext>
            </a:extLst>
          </p:cNvPr>
          <p:cNvSpPr/>
          <p:nvPr/>
        </p:nvSpPr>
        <p:spPr>
          <a:xfrm>
            <a:off x="1518080" y="3241237"/>
            <a:ext cx="1478136" cy="922911"/>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peech Bubble: Rectangle 28">
            <a:extLst>
              <a:ext uri="{FF2B5EF4-FFF2-40B4-BE49-F238E27FC236}">
                <a16:creationId xmlns:a16="http://schemas.microsoft.com/office/drawing/2014/main" id="{1C2445FC-AD25-4FF9-A343-5FF00A943440}"/>
              </a:ext>
            </a:extLst>
          </p:cNvPr>
          <p:cNvSpPr/>
          <p:nvPr/>
        </p:nvSpPr>
        <p:spPr>
          <a:xfrm>
            <a:off x="3064515" y="3241238"/>
            <a:ext cx="1478136" cy="922911"/>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peech Bubble: Rectangle 29">
            <a:extLst>
              <a:ext uri="{FF2B5EF4-FFF2-40B4-BE49-F238E27FC236}">
                <a16:creationId xmlns:a16="http://schemas.microsoft.com/office/drawing/2014/main" id="{8A56F0DB-49E1-44A2-8C83-C09A9601F31A}"/>
              </a:ext>
            </a:extLst>
          </p:cNvPr>
          <p:cNvSpPr/>
          <p:nvPr/>
        </p:nvSpPr>
        <p:spPr>
          <a:xfrm>
            <a:off x="4592706" y="3241238"/>
            <a:ext cx="1478136" cy="922911"/>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Speech Bubble: Rectangle 31">
            <a:extLst>
              <a:ext uri="{FF2B5EF4-FFF2-40B4-BE49-F238E27FC236}">
                <a16:creationId xmlns:a16="http://schemas.microsoft.com/office/drawing/2014/main" id="{B3AC9621-F69D-44C8-ABB2-65F962789418}"/>
              </a:ext>
            </a:extLst>
          </p:cNvPr>
          <p:cNvSpPr/>
          <p:nvPr/>
        </p:nvSpPr>
        <p:spPr>
          <a:xfrm>
            <a:off x="7667332" y="3241238"/>
            <a:ext cx="1478136" cy="922911"/>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4811FBE-2F87-400F-B329-98B9ED8FC2BD}"/>
              </a:ext>
            </a:extLst>
          </p:cNvPr>
          <p:cNvSpPr txBox="1"/>
          <p:nvPr/>
        </p:nvSpPr>
        <p:spPr>
          <a:xfrm>
            <a:off x="1499036" y="3295657"/>
            <a:ext cx="1581876" cy="861774"/>
          </a:xfrm>
          <a:prstGeom prst="rect">
            <a:avLst/>
          </a:prstGeom>
          <a:noFill/>
        </p:spPr>
        <p:txBody>
          <a:bodyPr wrap="square" rtlCol="0">
            <a:spAutoFit/>
          </a:bodyPr>
          <a:lstStyle/>
          <a:p>
            <a:r>
              <a:rPr lang="en-US" sz="1000" b="1" dirty="0">
                <a:latin typeface="Century Gothic" panose="020B0502020202020204" pitchFamily="34" charset="0"/>
              </a:rPr>
              <a:t>2. By training up people to take on their own government, are you </a:t>
            </a:r>
            <a:r>
              <a:rPr lang="en-US" sz="1000" b="1" dirty="0" err="1">
                <a:latin typeface="Century Gothic" panose="020B0502020202020204" pitchFamily="34" charset="0"/>
              </a:rPr>
              <a:t>destabilising</a:t>
            </a:r>
            <a:r>
              <a:rPr lang="en-US" sz="1000" b="1" dirty="0">
                <a:latin typeface="Century Gothic" panose="020B0502020202020204" pitchFamily="34" charset="0"/>
              </a:rPr>
              <a:t> a country?</a:t>
            </a:r>
            <a:endParaRPr lang="en-GB" sz="1000" b="1" dirty="0">
              <a:latin typeface="Century Gothic" panose="020B0502020202020204" pitchFamily="34" charset="0"/>
            </a:endParaRPr>
          </a:p>
        </p:txBody>
      </p:sp>
      <p:sp>
        <p:nvSpPr>
          <p:cNvPr id="19" name="TextBox 18">
            <a:extLst>
              <a:ext uri="{FF2B5EF4-FFF2-40B4-BE49-F238E27FC236}">
                <a16:creationId xmlns:a16="http://schemas.microsoft.com/office/drawing/2014/main" id="{5804EFE5-13B3-4640-AF37-D995BF1E96EE}"/>
              </a:ext>
            </a:extLst>
          </p:cNvPr>
          <p:cNvSpPr txBox="1"/>
          <p:nvPr/>
        </p:nvSpPr>
        <p:spPr>
          <a:xfrm>
            <a:off x="3162523" y="3402609"/>
            <a:ext cx="1190026" cy="600164"/>
          </a:xfrm>
          <a:prstGeom prst="rect">
            <a:avLst/>
          </a:prstGeom>
          <a:noFill/>
        </p:spPr>
        <p:txBody>
          <a:bodyPr wrap="square" rtlCol="0">
            <a:spAutoFit/>
          </a:bodyPr>
          <a:lstStyle/>
          <a:p>
            <a:r>
              <a:rPr lang="en-US" sz="1100" b="1" dirty="0">
                <a:latin typeface="Century Gothic" panose="020B0502020202020204" pitchFamily="34" charset="0"/>
              </a:rPr>
              <a:t>3. Will the new government be stable?</a:t>
            </a:r>
            <a:endParaRPr lang="en-GB" sz="1100" b="1" dirty="0">
              <a:latin typeface="Century Gothic" panose="020B0502020202020204" pitchFamily="34" charset="0"/>
            </a:endParaRPr>
          </a:p>
        </p:txBody>
      </p:sp>
      <p:sp>
        <p:nvSpPr>
          <p:cNvPr id="31" name="Speech Bubble: Rectangle 30">
            <a:extLst>
              <a:ext uri="{FF2B5EF4-FFF2-40B4-BE49-F238E27FC236}">
                <a16:creationId xmlns:a16="http://schemas.microsoft.com/office/drawing/2014/main" id="{F8578586-2558-4C3F-800E-EC112FE2CFCA}"/>
              </a:ext>
            </a:extLst>
          </p:cNvPr>
          <p:cNvSpPr/>
          <p:nvPr/>
        </p:nvSpPr>
        <p:spPr>
          <a:xfrm>
            <a:off x="6139141" y="3241238"/>
            <a:ext cx="1478136" cy="922911"/>
          </a:xfrm>
          <a:prstGeom prst="wedgeRectCallou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88B614E-863C-4124-A338-76139B260592}"/>
              </a:ext>
            </a:extLst>
          </p:cNvPr>
          <p:cNvSpPr txBox="1"/>
          <p:nvPr/>
        </p:nvSpPr>
        <p:spPr>
          <a:xfrm>
            <a:off x="6132394" y="3246068"/>
            <a:ext cx="1484883" cy="938719"/>
          </a:xfrm>
          <a:prstGeom prst="rect">
            <a:avLst/>
          </a:prstGeom>
          <a:noFill/>
        </p:spPr>
        <p:txBody>
          <a:bodyPr wrap="square" rtlCol="0">
            <a:spAutoFit/>
          </a:bodyPr>
          <a:lstStyle/>
          <a:p>
            <a:r>
              <a:rPr lang="en-US" sz="1100" b="1" dirty="0">
                <a:latin typeface="Century Gothic" panose="020B0502020202020204" pitchFamily="34" charset="0"/>
              </a:rPr>
              <a:t>5. The world is a big place; surely you can’t stop terrorists from training?</a:t>
            </a:r>
            <a:endParaRPr lang="en-GB" sz="1100" b="1" dirty="0">
              <a:latin typeface="Century Gothic" panose="020B0502020202020204" pitchFamily="34" charset="0"/>
            </a:endParaRPr>
          </a:p>
        </p:txBody>
      </p:sp>
      <p:sp>
        <p:nvSpPr>
          <p:cNvPr id="22" name="TextBox 21">
            <a:extLst>
              <a:ext uri="{FF2B5EF4-FFF2-40B4-BE49-F238E27FC236}">
                <a16:creationId xmlns:a16="http://schemas.microsoft.com/office/drawing/2014/main" id="{4DA01B3C-1ADB-4B55-853B-D004A0F89C29}"/>
              </a:ext>
            </a:extLst>
          </p:cNvPr>
          <p:cNvSpPr txBox="1"/>
          <p:nvPr/>
        </p:nvSpPr>
        <p:spPr>
          <a:xfrm>
            <a:off x="7714742" y="3299835"/>
            <a:ext cx="1596004" cy="769441"/>
          </a:xfrm>
          <a:prstGeom prst="rect">
            <a:avLst/>
          </a:prstGeom>
          <a:noFill/>
        </p:spPr>
        <p:txBody>
          <a:bodyPr wrap="square" rtlCol="0">
            <a:spAutoFit/>
          </a:bodyPr>
          <a:lstStyle/>
          <a:p>
            <a:r>
              <a:rPr lang="en-US" sz="1100" b="1" dirty="0">
                <a:latin typeface="Century Gothic" panose="020B0502020202020204" pitchFamily="34" charset="0"/>
              </a:rPr>
              <a:t>6. This is an expensive option; aren’t there other ones?</a:t>
            </a:r>
            <a:endParaRPr lang="en-GB" sz="1100" b="1" dirty="0">
              <a:latin typeface="Century Gothic" panose="020B0502020202020204" pitchFamily="34" charset="0"/>
            </a:endParaRPr>
          </a:p>
        </p:txBody>
      </p:sp>
      <p:sp>
        <p:nvSpPr>
          <p:cNvPr id="20" name="TextBox 19">
            <a:extLst>
              <a:ext uri="{FF2B5EF4-FFF2-40B4-BE49-F238E27FC236}">
                <a16:creationId xmlns:a16="http://schemas.microsoft.com/office/drawing/2014/main" id="{1B42A2FE-540B-490E-AEBF-AD47E755C3A0}"/>
              </a:ext>
            </a:extLst>
          </p:cNvPr>
          <p:cNvSpPr txBox="1"/>
          <p:nvPr/>
        </p:nvSpPr>
        <p:spPr>
          <a:xfrm>
            <a:off x="4594550" y="3264879"/>
            <a:ext cx="1544592" cy="923330"/>
          </a:xfrm>
          <a:prstGeom prst="rect">
            <a:avLst/>
          </a:prstGeom>
          <a:noFill/>
        </p:spPr>
        <p:txBody>
          <a:bodyPr wrap="square" rtlCol="0">
            <a:spAutoFit/>
          </a:bodyPr>
          <a:lstStyle/>
          <a:p>
            <a:r>
              <a:rPr lang="en-US" sz="900" b="1" dirty="0">
                <a:latin typeface="Century Gothic" panose="020B0502020202020204" pitchFamily="34" charset="0"/>
              </a:rPr>
              <a:t>4. Might this approach encourage terrorists and others to come and fight on the side of the government under attack?</a:t>
            </a:r>
            <a:endParaRPr lang="en-GB" sz="900" b="1" dirty="0">
              <a:latin typeface="Century Gothic" panose="020B0502020202020204" pitchFamily="34" charset="0"/>
            </a:endParaRPr>
          </a:p>
        </p:txBody>
      </p:sp>
    </p:spTree>
    <p:extLst>
      <p:ext uri="{BB962C8B-B14F-4D97-AF65-F5344CB8AC3E}">
        <p14:creationId xmlns:p14="http://schemas.microsoft.com/office/powerpoint/2010/main" val="163651267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925">
            <a:extLst>
              <a:ext uri="{FF2B5EF4-FFF2-40B4-BE49-F238E27FC236}">
                <a16:creationId xmlns:a16="http://schemas.microsoft.com/office/drawing/2014/main" id="{92CA2583-0A8C-4CC5-A569-71B5F1E51CAF}"/>
              </a:ext>
            </a:extLst>
          </p:cNvPr>
          <p:cNvSpPr/>
          <p:nvPr/>
        </p:nvSpPr>
        <p:spPr>
          <a:xfrm>
            <a:off x="4711617" y="4791984"/>
            <a:ext cx="5752572"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5" name="Shape 5826">
            <a:extLst>
              <a:ext uri="{FF2B5EF4-FFF2-40B4-BE49-F238E27FC236}">
                <a16:creationId xmlns:a16="http://schemas.microsoft.com/office/drawing/2014/main" id="{3D6D6AF1-A93F-45F4-96F8-2B708EC5B943}"/>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6" name="Picture 15">
            <a:extLst>
              <a:ext uri="{FF2B5EF4-FFF2-40B4-BE49-F238E27FC236}">
                <a16:creationId xmlns:a16="http://schemas.microsoft.com/office/drawing/2014/main" id="{076DBDF8-9156-430A-A742-7D9F967182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3" name="TextBox 2">
            <a:extLst>
              <a:ext uri="{FF2B5EF4-FFF2-40B4-BE49-F238E27FC236}">
                <a16:creationId xmlns:a16="http://schemas.microsoft.com/office/drawing/2014/main" id="{15A5BB9F-13B4-4105-B109-9E780AD941E0}"/>
              </a:ext>
            </a:extLst>
          </p:cNvPr>
          <p:cNvSpPr txBox="1"/>
          <p:nvPr/>
        </p:nvSpPr>
        <p:spPr>
          <a:xfrm>
            <a:off x="200272" y="139850"/>
            <a:ext cx="7541111" cy="954107"/>
          </a:xfrm>
          <a:prstGeom prst="rect">
            <a:avLst/>
          </a:prstGeom>
          <a:noFill/>
        </p:spPr>
        <p:txBody>
          <a:bodyPr wrap="square" rtlCol="0">
            <a:spAutoFit/>
          </a:bodyPr>
          <a:lstStyle/>
          <a:p>
            <a:r>
              <a:rPr lang="en-US" altLang="en-US" sz="2800" dirty="0">
                <a:solidFill>
                  <a:srgbClr val="0099D1"/>
                </a:solidFill>
                <a:latin typeface="Century Gothic" panose="020B0502020202020204" pitchFamily="34" charset="0"/>
              </a:rPr>
              <a:t>How can a society that has overthrown it’s </a:t>
            </a:r>
          </a:p>
          <a:p>
            <a:r>
              <a:rPr lang="en-US" altLang="en-US" sz="2800" dirty="0">
                <a:solidFill>
                  <a:srgbClr val="0099D1"/>
                </a:solidFill>
                <a:latin typeface="Century Gothic" panose="020B0502020202020204" pitchFamily="34" charset="0"/>
              </a:rPr>
              <a:t>government regain democracy?</a:t>
            </a:r>
          </a:p>
        </p:txBody>
      </p:sp>
      <p:sp>
        <p:nvSpPr>
          <p:cNvPr id="7" name="TextBox 6">
            <a:extLst>
              <a:ext uri="{FF2B5EF4-FFF2-40B4-BE49-F238E27FC236}">
                <a16:creationId xmlns:a16="http://schemas.microsoft.com/office/drawing/2014/main" id="{115A87E8-B565-4E1F-A26D-51F12A7B530C}"/>
              </a:ext>
            </a:extLst>
          </p:cNvPr>
          <p:cNvSpPr txBox="1"/>
          <p:nvPr/>
        </p:nvSpPr>
        <p:spPr>
          <a:xfrm>
            <a:off x="200272" y="4399878"/>
            <a:ext cx="7792659" cy="646331"/>
          </a:xfrm>
          <a:prstGeom prst="rect">
            <a:avLst/>
          </a:prstGeom>
          <a:noFill/>
        </p:spPr>
        <p:txBody>
          <a:bodyPr wrap="square" rtlCol="0">
            <a:spAutoFit/>
          </a:bodyPr>
          <a:lstStyle/>
          <a:p>
            <a:pPr>
              <a:buClrTx/>
              <a:buFontTx/>
              <a:buNone/>
            </a:pPr>
            <a:r>
              <a:rPr lang="en-US" altLang="en-US" b="1" dirty="0">
                <a:solidFill>
                  <a:srgbClr val="000000"/>
                </a:solidFill>
                <a:latin typeface="Century Gothic" panose="020B0502020202020204" pitchFamily="34" charset="0"/>
              </a:rPr>
              <a:t>British Values: Democracy and democratic values</a:t>
            </a:r>
          </a:p>
          <a:p>
            <a:endParaRPr lang="en-GB" dirty="0"/>
          </a:p>
        </p:txBody>
      </p:sp>
      <p:pic>
        <p:nvPicPr>
          <p:cNvPr id="8" name="Picture 2">
            <a:extLst>
              <a:ext uri="{FF2B5EF4-FFF2-40B4-BE49-F238E27FC236}">
                <a16:creationId xmlns:a16="http://schemas.microsoft.com/office/drawing/2014/main" id="{100F2C90-2284-46E1-9F63-0F87AAB89B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95" y="1357283"/>
            <a:ext cx="4792663" cy="2760663"/>
          </a:xfrm>
          <a:prstGeom prst="rect">
            <a:avLst/>
          </a:prstGeom>
          <a:noFill/>
          <a:ln w="381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3">
            <a:extLst>
              <a:ext uri="{FF2B5EF4-FFF2-40B4-BE49-F238E27FC236}">
                <a16:creationId xmlns:a16="http://schemas.microsoft.com/office/drawing/2014/main" id="{10036C80-9C11-4A0E-BEDA-0165B22995F6}"/>
              </a:ext>
            </a:extLst>
          </p:cNvPr>
          <p:cNvSpPr txBox="1">
            <a:spLocks noChangeArrowheads="1"/>
          </p:cNvSpPr>
          <p:nvPr/>
        </p:nvSpPr>
        <p:spPr bwMode="auto">
          <a:xfrm>
            <a:off x="5680037" y="2228692"/>
            <a:ext cx="3087445"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9pPr>
          </a:lstStyle>
          <a:p>
            <a:pPr eaLnBrk="1" hangingPunct="1">
              <a:buClrTx/>
              <a:buFontTx/>
              <a:buNone/>
            </a:pPr>
            <a:r>
              <a:rPr lang="en-US" altLang="en-US" sz="2000" dirty="0">
                <a:latin typeface="Century Gothic" panose="020B0502020202020204" pitchFamily="34" charset="0"/>
                <a:cs typeface="Arial" panose="020B0604020202020204" pitchFamily="34" charset="0"/>
              </a:rPr>
              <a:t>Stretch and Challenge: Egyptian Revolution</a:t>
            </a:r>
          </a:p>
        </p:txBody>
      </p:sp>
    </p:spTree>
    <p:extLst>
      <p:ext uri="{BB962C8B-B14F-4D97-AF65-F5344CB8AC3E}">
        <p14:creationId xmlns:p14="http://schemas.microsoft.com/office/powerpoint/2010/main" val="25644017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6D1D1-EA6F-4AA1-8501-50A6751DE4BD}"/>
              </a:ext>
            </a:extLst>
          </p:cNvPr>
          <p:cNvSpPr txBox="1"/>
          <p:nvPr/>
        </p:nvSpPr>
        <p:spPr>
          <a:xfrm>
            <a:off x="256968" y="144957"/>
            <a:ext cx="6864594" cy="830997"/>
          </a:xfrm>
          <a:prstGeom prst="rect">
            <a:avLst/>
          </a:prstGeom>
          <a:noFill/>
        </p:spPr>
        <p:txBody>
          <a:bodyPr wrap="square" rtlCol="0">
            <a:spAutoFit/>
          </a:bodyPr>
          <a:lstStyle/>
          <a:p>
            <a:r>
              <a:rPr lang="en-US" sz="4800" dirty="0">
                <a:solidFill>
                  <a:srgbClr val="0099D1"/>
                </a:solidFill>
                <a:latin typeface="Century Gothic" panose="020B0502020202020204" pitchFamily="34" charset="0"/>
              </a:rPr>
              <a:t>Inward focus </a:t>
            </a:r>
            <a:endParaRPr lang="en-GB" sz="4800" dirty="0">
              <a:solidFill>
                <a:srgbClr val="0099D1"/>
              </a:solidFill>
              <a:latin typeface="Century Gothic" panose="020B0502020202020204" pitchFamily="34" charset="0"/>
            </a:endParaRPr>
          </a:p>
        </p:txBody>
      </p:sp>
      <p:sp>
        <p:nvSpPr>
          <p:cNvPr id="13" name="Shape 4925">
            <a:extLst>
              <a:ext uri="{FF2B5EF4-FFF2-40B4-BE49-F238E27FC236}">
                <a16:creationId xmlns:a16="http://schemas.microsoft.com/office/drawing/2014/main" id="{B4AFA009-EF4D-44D6-B060-39CB9F528A03}"/>
              </a:ext>
            </a:extLst>
          </p:cNvPr>
          <p:cNvSpPr/>
          <p:nvPr/>
        </p:nvSpPr>
        <p:spPr>
          <a:xfrm>
            <a:off x="4722607" y="4764278"/>
            <a:ext cx="5757776" cy="30559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lang="en-US" sz="1600" dirty="0">
                <a:solidFill>
                  <a:srgbClr val="00668B"/>
                </a:solidFill>
                <a:latin typeface="Century Gothic" panose="020B0502020202020204" pitchFamily="34" charset="0"/>
                <a:ea typeface="Geomanist Bold"/>
                <a:cs typeface="Geomanist Bold"/>
                <a:sym typeface="Geomanist Bold"/>
              </a:rPr>
              <a:t>Citizenship | How do we deal with terrorism?</a:t>
            </a:r>
          </a:p>
        </p:txBody>
      </p:sp>
      <p:sp>
        <p:nvSpPr>
          <p:cNvPr id="14" name="Shape 5826">
            <a:extLst>
              <a:ext uri="{FF2B5EF4-FFF2-40B4-BE49-F238E27FC236}">
                <a16:creationId xmlns:a16="http://schemas.microsoft.com/office/drawing/2014/main" id="{F2AD0D3B-2CCC-486D-8875-47861351A29D}"/>
              </a:ext>
            </a:extLst>
          </p:cNvPr>
          <p:cNvSpPr/>
          <p:nvPr/>
        </p:nvSpPr>
        <p:spPr>
          <a:xfrm>
            <a:off x="0" y="4743844"/>
            <a:ext cx="9144000" cy="20433"/>
          </a:xfrm>
          <a:prstGeom prst="line">
            <a:avLst/>
          </a:prstGeom>
          <a:ln w="15875" cap="rnd">
            <a:solidFill>
              <a:srgbClr val="041B30"/>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pic>
        <p:nvPicPr>
          <p:cNvPr id="15" name="Picture 14">
            <a:extLst>
              <a:ext uri="{FF2B5EF4-FFF2-40B4-BE49-F238E27FC236}">
                <a16:creationId xmlns:a16="http://schemas.microsoft.com/office/drawing/2014/main" id="{BA6182A9-C792-4DF5-9263-BDC75E574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47" y="4764278"/>
            <a:ext cx="1319631" cy="370354"/>
          </a:xfrm>
          <a:prstGeom prst="rect">
            <a:avLst/>
          </a:prstGeom>
        </p:spPr>
      </p:pic>
      <p:sp>
        <p:nvSpPr>
          <p:cNvPr id="7" name="Rectangle 2">
            <a:extLst>
              <a:ext uri="{FF2B5EF4-FFF2-40B4-BE49-F238E27FC236}">
                <a16:creationId xmlns:a16="http://schemas.microsoft.com/office/drawing/2014/main" id="{DD688A6D-3CD3-4EBA-82CC-F274BCCC9E00}"/>
              </a:ext>
            </a:extLst>
          </p:cNvPr>
          <p:cNvSpPr>
            <a:spLocks noChangeArrowheads="1"/>
          </p:cNvSpPr>
          <p:nvPr/>
        </p:nvSpPr>
        <p:spPr bwMode="auto">
          <a:xfrm>
            <a:off x="337047" y="1352737"/>
            <a:ext cx="7213600" cy="323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S PGothic" panose="020B0600070205080204" pitchFamily="34" charset="-128"/>
              </a:defRPr>
            </a:lvl9pPr>
          </a:lstStyle>
          <a:p>
            <a:pPr eaLnBrk="1" hangingPunct="1">
              <a:spcBef>
                <a:spcPts val="450"/>
              </a:spcBef>
              <a:buClrTx/>
              <a:buFontTx/>
              <a:buNone/>
            </a:pPr>
            <a:r>
              <a:rPr lang="en-US" altLang="en-US" sz="1800" b="1" dirty="0">
                <a:latin typeface="Century Gothic" panose="020B0502020202020204" pitchFamily="34" charset="0"/>
                <a:cs typeface="Arial" panose="020B0604020202020204" pitchFamily="34" charset="0"/>
              </a:rPr>
              <a:t>Option 3</a:t>
            </a:r>
          </a:p>
          <a:p>
            <a:pPr eaLnBrk="1" hangingPunct="1">
              <a:spcBef>
                <a:spcPts val="450"/>
              </a:spcBef>
              <a:buClrTx/>
              <a:buFontTx/>
              <a:buNone/>
            </a:pPr>
            <a:r>
              <a:rPr lang="en-US" altLang="en-US" sz="1800" dirty="0">
                <a:latin typeface="Century Gothic" panose="020B0502020202020204" pitchFamily="34" charset="0"/>
                <a:cs typeface="Arial" panose="020B0604020202020204" pitchFamily="34" charset="0"/>
              </a:rPr>
              <a:t>Withdraw your military presence from other countries. Focus only on issues in your own country and don’t get involved in any issues abroad.</a:t>
            </a:r>
          </a:p>
          <a:p>
            <a:pPr eaLnBrk="1" hangingPunct="1">
              <a:spcBef>
                <a:spcPts val="450"/>
              </a:spcBef>
              <a:buClrTx/>
              <a:buFontTx/>
              <a:buNone/>
            </a:pPr>
            <a:endParaRPr lang="en-US" altLang="en-US" sz="1800" dirty="0">
              <a:latin typeface="Century Gothic" panose="020B0502020202020204" pitchFamily="34" charset="0"/>
              <a:cs typeface="Arial" panose="020B0604020202020204" pitchFamily="34" charset="0"/>
            </a:endParaRPr>
          </a:p>
          <a:p>
            <a:pPr eaLnBrk="1" hangingPunct="1">
              <a:spcBef>
                <a:spcPts val="450"/>
              </a:spcBef>
              <a:buClrTx/>
              <a:buFontTx/>
              <a:buNone/>
            </a:pPr>
            <a:r>
              <a:rPr lang="en-US" altLang="en-US" sz="1800" b="1" dirty="0">
                <a:latin typeface="Century Gothic" panose="020B0502020202020204" pitchFamily="34" charset="0"/>
                <a:cs typeface="Arial" panose="020B0604020202020204" pitchFamily="34" charset="0"/>
              </a:rPr>
              <a:t>Option 4</a:t>
            </a:r>
          </a:p>
          <a:p>
            <a:pPr eaLnBrk="1" hangingPunct="1">
              <a:spcBef>
                <a:spcPts val="450"/>
              </a:spcBef>
              <a:buClrTx/>
              <a:buFontTx/>
              <a:buNone/>
            </a:pPr>
            <a:r>
              <a:rPr lang="en-US" altLang="en-US" sz="1800" dirty="0">
                <a:latin typeface="Century Gothic" panose="020B0502020202020204" pitchFamily="34" charset="0"/>
                <a:cs typeface="Arial" panose="020B0604020202020204" pitchFamily="34" charset="0"/>
              </a:rPr>
              <a:t>Soul search through newspapers, talk shows, etc. as to why terrorists would attack you. </a:t>
            </a:r>
          </a:p>
        </p:txBody>
      </p:sp>
    </p:spTree>
    <p:extLst>
      <p:ext uri="{BB962C8B-B14F-4D97-AF65-F5344CB8AC3E}">
        <p14:creationId xmlns:p14="http://schemas.microsoft.com/office/powerpoint/2010/main" val="1692923048"/>
      </p:ext>
    </p:extLst>
  </p:cSld>
  <p:clrMapOvr>
    <a:masterClrMapping/>
  </p:clrMapOvr>
  <p:transition spd="med"/>
</p:sld>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5113</TotalTime>
  <Words>2972</Words>
  <Application>Microsoft Office PowerPoint</Application>
  <PresentationFormat>On-screen Show (16:9)</PresentationFormat>
  <Paragraphs>274</Paragraphs>
  <Slides>30</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MS PGothic</vt:lpstr>
      <vt:lpstr>Arial</vt:lpstr>
      <vt:lpstr>Century Gothic</vt:lpstr>
      <vt:lpstr>Geomanist Bold</vt:lpstr>
      <vt:lpstr>Geomanist Regular</vt:lpstr>
      <vt:lpstr>Helvetica Light</vt:lpstr>
      <vt:lpstr>Helvetica Neue</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Duffy</dc:creator>
  <cp:lastModifiedBy>Liam Duffy</cp:lastModifiedBy>
  <cp:revision>409</cp:revision>
  <dcterms:modified xsi:type="dcterms:W3CDTF">2018-05-15T14:40:58Z</dcterms:modified>
</cp:coreProperties>
</file>