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767" r:id="rId2"/>
    <p:sldId id="769" r:id="rId3"/>
    <p:sldId id="798" r:id="rId4"/>
    <p:sldId id="800" r:id="rId5"/>
    <p:sldId id="797" r:id="rId6"/>
    <p:sldId id="785" r:id="rId7"/>
    <p:sldId id="786" r:id="rId8"/>
    <p:sldId id="788" r:id="rId9"/>
    <p:sldId id="794" r:id="rId10"/>
    <p:sldId id="795" r:id="rId11"/>
    <p:sldId id="796" r:id="rId12"/>
    <p:sldId id="790" r:id="rId13"/>
    <p:sldId id="791" r:id="rId14"/>
    <p:sldId id="793" r:id="rId15"/>
    <p:sldId id="784" r:id="rId1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1pPr>
    <a:lvl2pPr marL="0" marR="0" indent="85725"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2pPr>
    <a:lvl3pPr marL="0" marR="0" indent="171450"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3pPr>
    <a:lvl4pPr marL="0" marR="0" indent="257175"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4pPr>
    <a:lvl5pPr marL="0" marR="0" indent="342900"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5pPr>
    <a:lvl6pPr marL="0" marR="0" indent="428625"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6pPr>
    <a:lvl7pPr marL="0" marR="0" indent="514350"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7pPr>
    <a:lvl8pPr marL="0" marR="0" indent="600075"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8pPr>
    <a:lvl9pPr marL="0" marR="0" indent="685800" algn="ctr" defTabSz="309563" rtl="0" fontAlgn="auto" latinLnBrk="0" hangingPunct="0">
      <a:lnSpc>
        <a:spcPct val="100000"/>
      </a:lnSpc>
      <a:spcBef>
        <a:spcPts val="0"/>
      </a:spcBef>
      <a:spcAft>
        <a:spcPts val="0"/>
      </a:spcAft>
      <a:buClrTx/>
      <a:buSzTx/>
      <a:buFontTx/>
      <a:buNone/>
      <a:tabLst/>
      <a:defRPr kumimoji="0" sz="1875"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F1FFF6"/>
    <a:srgbClr val="041B30"/>
    <a:srgbClr val="0099D1"/>
    <a:srgbClr val="0077A3"/>
    <a:srgbClr val="00668B"/>
    <a:srgbClr val="00ABE9"/>
    <a:srgbClr val="0088BA"/>
    <a:srgbClr val="3F87A1"/>
    <a:srgbClr val="0055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746" autoAdjust="0"/>
    <p:restoredTop sz="94553"/>
  </p:normalViewPr>
  <p:slideViewPr>
    <p:cSldViewPr snapToGrid="0" snapToObjects="1">
      <p:cViewPr varScale="1">
        <p:scale>
          <a:sx n="92" d="100"/>
          <a:sy n="92" d="100"/>
        </p:scale>
        <p:origin x="778" y="278"/>
      </p:cViewPr>
      <p:guideLst/>
    </p:cSldViewPr>
  </p:slideViewPr>
  <p:notesTextViewPr>
    <p:cViewPr>
      <p:scale>
        <a:sx n="1" d="1"/>
        <a:sy n="1" d="1"/>
      </p:scale>
      <p:origin x="0" y="0"/>
    </p:cViewPr>
  </p:notesTextViewPr>
  <p:sorterViewPr>
    <p:cViewPr>
      <p:scale>
        <a:sx n="134" d="100"/>
        <a:sy n="13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60" name="Shape 4860"/>
          <p:cNvSpPr>
            <a:spLocks noGrp="1" noRot="1" noChangeAspect="1"/>
          </p:cNvSpPr>
          <p:nvPr>
            <p:ph type="sldImg"/>
          </p:nvPr>
        </p:nvSpPr>
        <p:spPr>
          <a:xfrm>
            <a:off x="381000" y="685800"/>
            <a:ext cx="6096000" cy="3429000"/>
          </a:xfrm>
          <a:prstGeom prst="rect">
            <a:avLst/>
          </a:prstGeom>
        </p:spPr>
        <p:txBody>
          <a:bodyPr/>
          <a:lstStyle/>
          <a:p>
            <a:endParaRPr/>
          </a:p>
        </p:txBody>
      </p:sp>
      <p:sp>
        <p:nvSpPr>
          <p:cNvPr id="4861" name="Shape 4861"/>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Full Page Image Slide">
    <p:spTree>
      <p:nvGrpSpPr>
        <p:cNvPr id="1" name=""/>
        <p:cNvGrpSpPr/>
        <p:nvPr/>
      </p:nvGrpSpPr>
      <p:grpSpPr>
        <a:xfrm>
          <a:off x="0" y="0"/>
          <a:ext cx="0" cy="0"/>
          <a:chOff x="0" y="0"/>
          <a:chExt cx="0" cy="0"/>
        </a:xfrm>
      </p:grpSpPr>
      <p:sp>
        <p:nvSpPr>
          <p:cNvPr id="59" name="Shape 59"/>
          <p:cNvSpPr>
            <a:spLocks noGrp="1"/>
          </p:cNvSpPr>
          <p:nvPr>
            <p:ph type="pic" idx="13"/>
          </p:nvPr>
        </p:nvSpPr>
        <p:spPr>
          <a:xfrm>
            <a:off x="0" y="0"/>
            <a:ext cx="9144000" cy="5143500"/>
          </a:xfrm>
          <a:prstGeom prst="rect">
            <a:avLst/>
          </a:prstGeom>
        </p:spPr>
        <p:txBody>
          <a:bodyPr lIns="91439" tIns="45719" rIns="91439" bIns="45719" anchor="t">
            <a:noAutofit/>
          </a:bodyPr>
          <a:lstStyle>
            <a:lvl1pPr>
              <a:defRPr sz="1000"/>
            </a:lvl1pPr>
          </a:lstStyle>
          <a:p>
            <a:endParaRPr/>
          </a:p>
        </p:txBody>
      </p:sp>
      <p:sp>
        <p:nvSpPr>
          <p:cNvPr id="60" name="Shape 6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usiness Conference">
    <p:spTree>
      <p:nvGrpSpPr>
        <p:cNvPr id="1" name=""/>
        <p:cNvGrpSpPr/>
        <p:nvPr/>
      </p:nvGrpSpPr>
      <p:grpSpPr>
        <a:xfrm>
          <a:off x="0" y="0"/>
          <a:ext cx="0" cy="0"/>
          <a:chOff x="0" y="0"/>
          <a:chExt cx="0" cy="0"/>
        </a:xfrm>
      </p:grpSpPr>
      <p:sp>
        <p:nvSpPr>
          <p:cNvPr id="101" name="Shape 101"/>
          <p:cNvSpPr>
            <a:spLocks noGrp="1"/>
          </p:cNvSpPr>
          <p:nvPr>
            <p:ph type="pic" idx="13"/>
          </p:nvPr>
        </p:nvSpPr>
        <p:spPr>
          <a:xfrm flipH="1">
            <a:off x="3480173" y="-11406"/>
            <a:ext cx="5682347" cy="5166197"/>
          </a:xfrm>
          <a:custGeom>
            <a:avLst/>
            <a:gdLst>
              <a:gd name="connsiteX0" fmla="*/ 0 w 5682347"/>
              <a:gd name="connsiteY0" fmla="*/ 0 h 5166197"/>
              <a:gd name="connsiteX1" fmla="*/ 5682347 w 5682347"/>
              <a:gd name="connsiteY1" fmla="*/ 0 h 5166197"/>
              <a:gd name="connsiteX2" fmla="*/ 5682347 w 5682347"/>
              <a:gd name="connsiteY2" fmla="*/ 5166197 h 5166197"/>
              <a:gd name="connsiteX3" fmla="*/ 0 w 5682347"/>
              <a:gd name="connsiteY3" fmla="*/ 5166197 h 5166197"/>
              <a:gd name="connsiteX4" fmla="*/ 0 w 5682347"/>
              <a:gd name="connsiteY4" fmla="*/ 0 h 5166197"/>
              <a:gd name="connsiteX0" fmla="*/ 0 w 5682347"/>
              <a:gd name="connsiteY0" fmla="*/ 0 h 5166197"/>
              <a:gd name="connsiteX1" fmla="*/ 3000107 w 5682347"/>
              <a:gd name="connsiteY1" fmla="*/ 17417 h 5166197"/>
              <a:gd name="connsiteX2" fmla="*/ 5682347 w 5682347"/>
              <a:gd name="connsiteY2" fmla="*/ 5166197 h 5166197"/>
              <a:gd name="connsiteX3" fmla="*/ 0 w 5682347"/>
              <a:gd name="connsiteY3" fmla="*/ 5166197 h 5166197"/>
              <a:gd name="connsiteX4" fmla="*/ 0 w 5682347"/>
              <a:gd name="connsiteY4" fmla="*/ 0 h 5166197"/>
              <a:gd name="connsiteX0" fmla="*/ 0 w 5682347"/>
              <a:gd name="connsiteY0" fmla="*/ 0 h 5166197"/>
              <a:gd name="connsiteX1" fmla="*/ 3000107 w 5682347"/>
              <a:gd name="connsiteY1" fmla="*/ 8709 h 5166197"/>
              <a:gd name="connsiteX2" fmla="*/ 5682347 w 5682347"/>
              <a:gd name="connsiteY2" fmla="*/ 5166197 h 5166197"/>
              <a:gd name="connsiteX3" fmla="*/ 0 w 5682347"/>
              <a:gd name="connsiteY3" fmla="*/ 5166197 h 5166197"/>
              <a:gd name="connsiteX4" fmla="*/ 0 w 5682347"/>
              <a:gd name="connsiteY4" fmla="*/ 0 h 5166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82347" h="5166197">
                <a:moveTo>
                  <a:pt x="0" y="0"/>
                </a:moveTo>
                <a:lnTo>
                  <a:pt x="3000107" y="8709"/>
                </a:lnTo>
                <a:lnTo>
                  <a:pt x="5682347" y="5166197"/>
                </a:lnTo>
                <a:lnTo>
                  <a:pt x="0" y="5166197"/>
                </a:lnTo>
                <a:lnTo>
                  <a:pt x="0" y="0"/>
                </a:lnTo>
                <a:close/>
              </a:path>
            </a:pathLst>
          </a:custGeom>
          <a:ln w="12700">
            <a:miter lim="400000"/>
          </a:ln>
          <a:extLst>
            <a:ext uri="{C572A759-6A51-4108-AA02-DFA0A04FC94B}">
              <ma14:wrappingTextBoxFlag xmlns="" xmlns:ma14="http://schemas.microsoft.com/office/mac/drawingml/2011/main" val="1"/>
            </a:ext>
          </a:extLst>
        </p:spPr>
        <p:txBody>
          <a:bodyPr lIns="91439" tIns="45719" rIns="91439" bIns="45719" anchor="t">
            <a:noAutofit/>
          </a:bodyPr>
          <a:lstStyle>
            <a:lvl1pPr>
              <a:defRPr sz="1000"/>
            </a:lvl1pPr>
          </a:lstStyle>
          <a:p>
            <a:endParaRPr dirty="0"/>
          </a:p>
        </p:txBody>
      </p:sp>
      <p:sp>
        <p:nvSpPr>
          <p:cNvPr id="102" name="Shape 10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App Screen">
    <p:spTree>
      <p:nvGrpSpPr>
        <p:cNvPr id="1" name=""/>
        <p:cNvGrpSpPr/>
        <p:nvPr/>
      </p:nvGrpSpPr>
      <p:grpSpPr>
        <a:xfrm>
          <a:off x="0" y="0"/>
          <a:ext cx="0" cy="0"/>
          <a:chOff x="0" y="0"/>
          <a:chExt cx="0" cy="0"/>
        </a:xfrm>
      </p:grpSpPr>
      <p:sp>
        <p:nvSpPr>
          <p:cNvPr id="2394" name="Shape 2394"/>
          <p:cNvSpPr>
            <a:spLocks noGrp="1"/>
          </p:cNvSpPr>
          <p:nvPr>
            <p:ph type="sldNum" sz="quarter" idx="2"/>
          </p:nvPr>
        </p:nvSpPr>
        <p:spPr>
          <a:xfrm>
            <a:off x="8079316" y="387787"/>
            <a:ext cx="216405" cy="218137"/>
          </a:xfrm>
          <a:prstGeom prst="rect">
            <a:avLst/>
          </a:prstGeom>
        </p:spPr>
        <p:txBody>
          <a:bodyPr anchor="ctr"/>
          <a:lstStyle>
            <a:lvl1pPr>
              <a:defRPr sz="751">
                <a:solidFill>
                  <a:srgbClr val="4C6077"/>
                </a:solidFill>
                <a:latin typeface="Geomanist Regular"/>
                <a:ea typeface="Geomanist Regular"/>
                <a:cs typeface="Geomanist Regular"/>
                <a:sym typeface="Geomanist Regular"/>
              </a:defRPr>
            </a:lvl1pPr>
          </a:lstStyle>
          <a:p>
            <a:fld id="{86CB4B4D-7CA3-9044-876B-883B54F8677D}" type="slidenum">
              <a:t>‹#›</a:t>
            </a:fld>
            <a:endParaRPr/>
          </a:p>
        </p:txBody>
      </p:sp>
      <p:sp>
        <p:nvSpPr>
          <p:cNvPr id="2395" name="Shape 2395"/>
          <p:cNvSpPr/>
          <p:nvPr/>
        </p:nvSpPr>
        <p:spPr>
          <a:xfrm>
            <a:off x="8076268" y="385607"/>
            <a:ext cx="222496" cy="222496"/>
          </a:xfrm>
          <a:prstGeom prst="ellipse">
            <a:avLst/>
          </a:prstGeom>
          <a:ln w="12700">
            <a:solidFill>
              <a:srgbClr val="4C6077"/>
            </a:solidFill>
            <a:miter lim="400000"/>
          </a:ln>
        </p:spPr>
        <p:txBody>
          <a:bodyPr lIns="19051" tIns="19051" rIns="19051" bIns="19051" anchor="ctr"/>
          <a:lstStyle/>
          <a:p>
            <a:pPr>
              <a:defRPr sz="3200"/>
            </a:pPr>
            <a:endParaRPr sz="1200"/>
          </a:p>
        </p:txBody>
      </p:sp>
      <p:grpSp>
        <p:nvGrpSpPr>
          <p:cNvPr id="2398" name="Group 2398">
            <a:hlinkClick r:id="" action="ppaction://hlinkshowjump?jump=nextslide"/>
          </p:cNvPr>
          <p:cNvGrpSpPr/>
          <p:nvPr/>
        </p:nvGrpSpPr>
        <p:grpSpPr>
          <a:xfrm>
            <a:off x="8353456" y="385607"/>
            <a:ext cx="222496" cy="222496"/>
            <a:chOff x="0" y="0"/>
            <a:chExt cx="593321" cy="593321"/>
          </a:xfrm>
        </p:grpSpPr>
        <p:sp>
          <p:nvSpPr>
            <p:cNvPr id="2396" name="Shape 2396"/>
            <p:cNvSpPr/>
            <p:nvPr/>
          </p:nvSpPr>
          <p:spPr>
            <a:xfrm>
              <a:off x="0" y="0"/>
              <a:ext cx="593322" cy="593322"/>
            </a:xfrm>
            <a:prstGeom prst="ellipse">
              <a:avLst/>
            </a:prstGeom>
            <a:noFill/>
            <a:ln w="12700" cap="flat">
              <a:solidFill>
                <a:srgbClr val="4C6077"/>
              </a:solidFill>
              <a:prstDash val="solid"/>
              <a:miter lim="400000"/>
            </a:ln>
            <a:effectLst/>
          </p:spPr>
          <p:txBody>
            <a:bodyPr wrap="square" lIns="50800" tIns="50800" rIns="50800" bIns="50800" numCol="1" anchor="ctr">
              <a:noAutofit/>
            </a:bodyPr>
            <a:lstStyle/>
            <a:p>
              <a:pPr>
                <a:defRPr sz="3200"/>
              </a:pPr>
              <a:endParaRPr sz="1200"/>
            </a:p>
          </p:txBody>
        </p:sp>
        <p:sp>
          <p:nvSpPr>
            <p:cNvPr id="2397" name="Shape 2397"/>
            <p:cNvSpPr/>
            <p:nvPr/>
          </p:nvSpPr>
          <p:spPr>
            <a:xfrm rot="13500000">
              <a:off x="135768" y="196474"/>
              <a:ext cx="205107" cy="20037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path>
              </a:pathLst>
            </a:custGeom>
            <a:noFill/>
            <a:ln w="12700" cap="flat">
              <a:solidFill>
                <a:srgbClr val="4C6077"/>
              </a:solidFill>
              <a:prstDash val="solid"/>
              <a:miter lim="400000"/>
            </a:ln>
            <a:effectLst/>
          </p:spPr>
          <p:txBody>
            <a:bodyPr wrap="square" lIns="50800" tIns="50800" rIns="50800" bIns="50800" numCol="1" anchor="ctr">
              <a:noAutofit/>
            </a:bodyPr>
            <a:lstStyle/>
            <a:p>
              <a:pPr>
                <a:defRPr sz="3200"/>
              </a:pPr>
              <a:endParaRPr sz="1200"/>
            </a:p>
          </p:txBody>
        </p:sp>
      </p:grpSp>
      <p:grpSp>
        <p:nvGrpSpPr>
          <p:cNvPr id="2401" name="Group 2401">
            <a:hlinkClick r:id="" action="ppaction://hlinkshowjump?jump=previousslide"/>
          </p:cNvPr>
          <p:cNvGrpSpPr/>
          <p:nvPr/>
        </p:nvGrpSpPr>
        <p:grpSpPr>
          <a:xfrm>
            <a:off x="7799081" y="385607"/>
            <a:ext cx="222496" cy="222496"/>
            <a:chOff x="0" y="0"/>
            <a:chExt cx="593321" cy="593321"/>
          </a:xfrm>
        </p:grpSpPr>
        <p:sp>
          <p:nvSpPr>
            <p:cNvPr id="2399" name="Shape 2399"/>
            <p:cNvSpPr/>
            <p:nvPr/>
          </p:nvSpPr>
          <p:spPr>
            <a:xfrm>
              <a:off x="0" y="0"/>
              <a:ext cx="593322" cy="593322"/>
            </a:xfrm>
            <a:prstGeom prst="ellipse">
              <a:avLst/>
            </a:prstGeom>
            <a:noFill/>
            <a:ln w="12700" cap="flat">
              <a:solidFill>
                <a:srgbClr val="4C6077"/>
              </a:solidFill>
              <a:prstDash val="solid"/>
              <a:miter lim="400000"/>
            </a:ln>
            <a:effectLst/>
          </p:spPr>
          <p:txBody>
            <a:bodyPr wrap="square" lIns="50800" tIns="50800" rIns="50800" bIns="50800" numCol="1" anchor="ctr">
              <a:noAutofit/>
            </a:bodyPr>
            <a:lstStyle/>
            <a:p>
              <a:pPr>
                <a:defRPr sz="3200"/>
              </a:pPr>
              <a:endParaRPr sz="1200"/>
            </a:p>
          </p:txBody>
        </p:sp>
        <p:sp>
          <p:nvSpPr>
            <p:cNvPr id="2400" name="Shape 2400"/>
            <p:cNvSpPr/>
            <p:nvPr/>
          </p:nvSpPr>
          <p:spPr>
            <a:xfrm rot="2700000">
              <a:off x="229801" y="196474"/>
              <a:ext cx="205107" cy="20037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path>
              </a:pathLst>
            </a:custGeom>
            <a:noFill/>
            <a:ln w="12700" cap="flat">
              <a:solidFill>
                <a:srgbClr val="4C6077"/>
              </a:solidFill>
              <a:prstDash val="solid"/>
              <a:miter lim="400000"/>
            </a:ln>
            <a:effectLst/>
          </p:spPr>
          <p:txBody>
            <a:bodyPr wrap="square" lIns="50800" tIns="50800" rIns="50800" bIns="50800" numCol="1" anchor="ctr">
              <a:noAutofit/>
            </a:bodyPr>
            <a:lstStyle/>
            <a:p>
              <a:pPr>
                <a:defRPr sz="3200"/>
              </a:pPr>
              <a:endParaRPr sz="1200"/>
            </a:p>
          </p:txBody>
        </p:sp>
      </p:grpSp>
      <p:sp>
        <p:nvSpPr>
          <p:cNvPr id="2404" name="Shape 2404"/>
          <p:cNvSpPr/>
          <p:nvPr/>
        </p:nvSpPr>
        <p:spPr>
          <a:xfrm>
            <a:off x="483218" y="663542"/>
            <a:ext cx="8087452" cy="0"/>
          </a:xfrm>
          <a:prstGeom prst="line">
            <a:avLst/>
          </a:prstGeom>
          <a:ln w="12700">
            <a:solidFill>
              <a:srgbClr val="A9AFBA"/>
            </a:solidFill>
            <a:miter lim="400000"/>
          </a:ln>
        </p:spPr>
        <p:txBody>
          <a:bodyPr lIns="19051" tIns="19051" rIns="19051" bIns="19051" anchor="ctr"/>
          <a:lstStyle/>
          <a:p>
            <a:pPr>
              <a:defRPr sz="3200"/>
            </a:pPr>
            <a:endParaRPr sz="1200"/>
          </a:p>
        </p:txBody>
      </p:sp>
      <p:sp>
        <p:nvSpPr>
          <p:cNvPr id="2405" name="Shape 2405"/>
          <p:cNvSpPr>
            <a:spLocks noGrp="1"/>
          </p:cNvSpPr>
          <p:nvPr>
            <p:ph type="title"/>
          </p:nvPr>
        </p:nvSpPr>
        <p:spPr>
          <a:xfrm>
            <a:off x="456754" y="410770"/>
            <a:ext cx="7239017" cy="272757"/>
          </a:xfrm>
          <a:prstGeom prst="rect">
            <a:avLst/>
          </a:prstGeom>
        </p:spPr>
        <p:txBody>
          <a:bodyPr anchor="t"/>
          <a:lstStyle>
            <a:lvl1pPr algn="l">
              <a:defRPr sz="1313" cap="all">
                <a:solidFill>
                  <a:srgbClr val="A9AFBA"/>
                </a:solidFill>
                <a:latin typeface="Geomanist Bold"/>
                <a:ea typeface="Geomanist Bold"/>
                <a:cs typeface="Geomanist Bold"/>
                <a:sym typeface="Geomanist Bold"/>
              </a:defRPr>
            </a:lvl1pPr>
          </a:lstStyle>
          <a:p>
            <a:r>
              <a:t>Title Text</a:t>
            </a:r>
          </a:p>
        </p:txBody>
      </p:sp>
      <p:sp>
        <p:nvSpPr>
          <p:cNvPr id="2406" name="Shape 2406"/>
          <p:cNvSpPr>
            <a:spLocks noGrp="1"/>
          </p:cNvSpPr>
          <p:nvPr>
            <p:ph type="pic" sz="quarter" idx="14"/>
          </p:nvPr>
        </p:nvSpPr>
        <p:spPr>
          <a:xfrm>
            <a:off x="478965" y="1079541"/>
            <a:ext cx="1899729" cy="3303948"/>
          </a:xfrm>
          <a:prstGeom prst="rect">
            <a:avLst/>
          </a:prstGeom>
          <a:effectLst>
            <a:outerShdw blurRad="76200" dist="224999" dir="7302716" rotWithShape="0">
              <a:srgbClr val="000000">
                <a:alpha val="17313"/>
              </a:srgbClr>
            </a:outerShdw>
          </a:effectLst>
        </p:spPr>
        <p:txBody>
          <a:bodyPr lIns="91439" tIns="45719" rIns="91439" bIns="45719" anchor="t">
            <a:noAutofit/>
          </a:bodyPr>
          <a:lstStyle>
            <a:lvl1pPr>
              <a:defRPr sz="1000"/>
            </a:lvl1pPr>
          </a:lstStyle>
          <a:p>
            <a:endParaRPr/>
          </a:p>
        </p:txBody>
      </p:sp>
      <p:grpSp>
        <p:nvGrpSpPr>
          <p:cNvPr id="2409" name="Group 2409"/>
          <p:cNvGrpSpPr/>
          <p:nvPr/>
        </p:nvGrpSpPr>
        <p:grpSpPr>
          <a:xfrm>
            <a:off x="478965" y="1080111"/>
            <a:ext cx="1899729" cy="3303395"/>
            <a:chOff x="0" y="0"/>
            <a:chExt cx="5065942" cy="8809051"/>
          </a:xfrm>
        </p:grpSpPr>
        <p:sp>
          <p:nvSpPr>
            <p:cNvPr id="2407" name="Shape 2407"/>
            <p:cNvSpPr/>
            <p:nvPr/>
          </p:nvSpPr>
          <p:spPr>
            <a:xfrm>
              <a:off x="0" y="0"/>
              <a:ext cx="171902" cy="880905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74"/>
                  </a:lnTo>
                  <a:lnTo>
                    <a:pt x="0" y="21600"/>
                  </a:lnTo>
                  <a:lnTo>
                    <a:pt x="46" y="21600"/>
                  </a:lnTo>
                  <a:lnTo>
                    <a:pt x="21600" y="20868"/>
                  </a:lnTo>
                  <a:lnTo>
                    <a:pt x="21600" y="0"/>
                  </a:lnTo>
                  <a:close/>
                </a:path>
              </a:pathLst>
            </a:custGeom>
            <a:solidFill>
              <a:srgbClr val="000000">
                <a:alpha val="15000"/>
              </a:srgbClr>
            </a:solidFill>
            <a:ln w="12700" cap="flat">
              <a:noFill/>
              <a:miter lim="400000"/>
            </a:ln>
            <a:effectLst/>
          </p:spPr>
          <p:txBody>
            <a:bodyPr wrap="square" lIns="50800" tIns="50800" rIns="50800" bIns="50800" numCol="1" anchor="ctr">
              <a:noAutofit/>
            </a:bodyPr>
            <a:lstStyle/>
            <a:p>
              <a:pPr>
                <a:defRPr sz="3200">
                  <a:solidFill>
                    <a:srgbClr val="FFFFFF"/>
                  </a:solidFill>
                </a:defRPr>
              </a:pPr>
              <a:endParaRPr sz="1200"/>
            </a:p>
          </p:txBody>
        </p:sp>
        <p:sp>
          <p:nvSpPr>
            <p:cNvPr id="2408" name="Shape 2408"/>
            <p:cNvSpPr/>
            <p:nvPr/>
          </p:nvSpPr>
          <p:spPr>
            <a:xfrm>
              <a:off x="368" y="8510620"/>
              <a:ext cx="5065575" cy="298432"/>
            </a:xfrm>
            <a:custGeom>
              <a:avLst/>
              <a:gdLst/>
              <a:ahLst/>
              <a:cxnLst>
                <a:cxn ang="0">
                  <a:pos x="wd2" y="hd2"/>
                </a:cxn>
                <a:cxn ang="5400000">
                  <a:pos x="wd2" y="hd2"/>
                </a:cxn>
                <a:cxn ang="10800000">
                  <a:pos x="wd2" y="hd2"/>
                </a:cxn>
                <a:cxn ang="16200000">
                  <a:pos x="wd2" y="hd2"/>
                </a:cxn>
              </a:cxnLst>
              <a:rect l="0" t="0" r="r" b="b"/>
              <a:pathLst>
                <a:path w="21600" h="21600" extrusionOk="0">
                  <a:moveTo>
                    <a:pt x="731" y="0"/>
                  </a:moveTo>
                  <a:lnTo>
                    <a:pt x="0" y="21600"/>
                  </a:lnTo>
                  <a:lnTo>
                    <a:pt x="21189" y="21600"/>
                  </a:lnTo>
                  <a:lnTo>
                    <a:pt x="21600" y="11694"/>
                  </a:lnTo>
                  <a:lnTo>
                    <a:pt x="21600" y="11561"/>
                  </a:lnTo>
                  <a:lnTo>
                    <a:pt x="731" y="11561"/>
                  </a:lnTo>
                  <a:lnTo>
                    <a:pt x="731" y="0"/>
                  </a:lnTo>
                  <a:close/>
                </a:path>
              </a:pathLst>
            </a:custGeom>
            <a:solidFill>
              <a:srgbClr val="000000">
                <a:alpha val="20000"/>
              </a:srgbClr>
            </a:solidFill>
            <a:ln w="12700" cap="flat">
              <a:noFill/>
              <a:miter lim="400000"/>
            </a:ln>
            <a:effectLst/>
          </p:spPr>
          <p:txBody>
            <a:bodyPr wrap="square" lIns="50800" tIns="50800" rIns="50800" bIns="50800" numCol="1" anchor="ctr">
              <a:noAutofit/>
            </a:bodyPr>
            <a:lstStyle/>
            <a:p>
              <a:pPr>
                <a:defRPr sz="3200">
                  <a:solidFill>
                    <a:srgbClr val="FFFFFF"/>
                  </a:solidFill>
                </a:defRPr>
              </a:pPr>
              <a:endParaRPr sz="1200"/>
            </a:p>
          </p:txBody>
        </p:sp>
      </p:grpSp>
      <p:sp>
        <p:nvSpPr>
          <p:cNvPr id="18" name="Shape 126"/>
          <p:cNvSpPr/>
          <p:nvPr userDrawn="1"/>
        </p:nvSpPr>
        <p:spPr>
          <a:xfrm>
            <a:off x="8540322" y="4790180"/>
            <a:ext cx="38538" cy="154019"/>
          </a:xfrm>
          <a:prstGeom prst="rect">
            <a:avLst/>
          </a:prstGeom>
          <a:ln w="12700">
            <a:miter lim="400000"/>
          </a:ln>
          <a:extLst>
            <a:ext uri="{C572A759-6A51-4108-AA02-DFA0A04FC94B}">
              <ma14:wrappingTextBoxFlag xmlns="" xmlns:ma14="http://schemas.microsoft.com/office/mac/drawingml/2011/main" val="1"/>
            </a:ext>
          </a:extLst>
        </p:spPr>
        <p:txBody>
          <a:bodyPr wrap="none" lIns="19051" tIns="19051" rIns="19051" bIns="19051" anchor="ctr">
            <a:spAutoFit/>
          </a:bodyPr>
          <a:lstStyle/>
          <a:p>
            <a:pPr algn="r">
              <a:defRPr sz="2000">
                <a:solidFill>
                  <a:srgbClr val="4C6077"/>
                </a:solidFill>
                <a:latin typeface="Geomanist Light"/>
                <a:ea typeface="Geomanist Light"/>
                <a:cs typeface="Geomanist Light"/>
                <a:sym typeface="Geomanist Light"/>
              </a:defRPr>
            </a:pPr>
            <a:endParaRPr sz="751" dirty="0">
              <a:latin typeface="Geomanist Regular"/>
              <a:ea typeface="Geomanist Regular"/>
              <a:cs typeface="Geomanist Regular"/>
              <a:sym typeface="Geomanist Regular"/>
            </a:endParaRPr>
          </a:p>
        </p:txBody>
      </p:sp>
      <p:pic>
        <p:nvPicPr>
          <p:cNvPr id="19" name="03_For-Footer_Small.png"/>
          <p:cNvPicPr>
            <a:picLocks noChangeAspect="1"/>
          </p:cNvPicPr>
          <p:nvPr userDrawn="1"/>
        </p:nvPicPr>
        <p:blipFill>
          <a:blip r:embed="rId2"/>
          <a:stretch>
            <a:fillRect/>
          </a:stretch>
        </p:blipFill>
        <p:spPr>
          <a:xfrm>
            <a:off x="6495143" y="4765545"/>
            <a:ext cx="339407" cy="136894"/>
          </a:xfrm>
          <a:prstGeom prst="rect">
            <a:avLst/>
          </a:prstGeom>
          <a:ln w="12700">
            <a:miter lim="400000"/>
          </a:ln>
          <a:extLst>
            <a:ext uri="{C572A759-6A51-4108-AA02-DFA0A04FC94B}">
              <ma14:wrappingTextBoxFlag xmlns="" xmlns:ma14="http://schemas.microsoft.com/office/mac/drawingml/2011/main" val="1"/>
            </a:ext>
          </a:extLst>
        </p:spPr>
      </p:pic>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633415" y="357188"/>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633415" y="1462091"/>
            <a:ext cx="7877175" cy="3452813"/>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4441381" y="4905376"/>
            <a:ext cx="256480" cy="241092"/>
          </a:xfrm>
          <a:prstGeom prst="rect">
            <a:avLst/>
          </a:prstGeom>
          <a:ln w="12700">
            <a:miter lim="400000"/>
          </a:ln>
        </p:spPr>
        <p:txBody>
          <a:bodyPr wrap="none" lIns="50800" tIns="50800" rIns="50800" bIns="50800">
            <a:spAutoFit/>
          </a:bodyPr>
          <a:lstStyle>
            <a:lvl1pPr>
              <a:defRPr sz="9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3" r:id="rId1"/>
    <p:sldLayoutId id="2147483658" r:id="rId2"/>
    <p:sldLayoutId id="2147483766" r:id="rId3"/>
  </p:sldLayoutIdLst>
  <p:transition spd="med"/>
  <p:txStyles>
    <p:titleStyle>
      <a:lvl1pPr marL="0" marR="0" indent="0"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1pPr>
      <a:lvl2pPr marL="0" marR="0" indent="85723"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2pPr>
      <a:lvl3pPr marL="0" marR="0" indent="171446"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3pPr>
      <a:lvl4pPr marL="0" marR="0" indent="257168"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4pPr>
      <a:lvl5pPr marL="0" marR="0" indent="342891"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5pPr>
      <a:lvl6pPr marL="0" marR="0" indent="428615"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6pPr>
      <a:lvl7pPr marL="0" marR="0" indent="514338"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7pPr>
      <a:lvl8pPr marL="0" marR="0" indent="600060"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8pPr>
      <a:lvl9pPr marL="0" marR="0" indent="685783" algn="ctr" defTabSz="309555"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Light"/>
        </a:defRPr>
      </a:lvl9pPr>
    </p:titleStyle>
    <p:bodyStyle>
      <a:lvl1pPr marL="238119"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1pPr>
      <a:lvl2pPr marL="476239"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2pPr>
      <a:lvl3pPr marL="714357"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3pPr>
      <a:lvl4pPr marL="952476"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4pPr>
      <a:lvl5pPr marL="1190596"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5pPr>
      <a:lvl6pPr marL="1428715"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6pPr>
      <a:lvl7pPr marL="1666833"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7pPr>
      <a:lvl8pPr marL="1904952"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8pPr>
      <a:lvl9pPr marL="2143072" marR="0" indent="-238119" algn="l" defTabSz="309555" latinLnBrk="0">
        <a:lnSpc>
          <a:spcPct val="100000"/>
        </a:lnSpc>
        <a:spcBef>
          <a:spcPts val="1951"/>
        </a:spcBef>
        <a:spcAft>
          <a:spcPts val="0"/>
        </a:spcAft>
        <a:buClrTx/>
        <a:buSzPct val="75000"/>
        <a:buFontTx/>
        <a:buChar char="•"/>
        <a:tabLst/>
        <a:defRPr sz="1951"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1pPr>
      <a:lvl2pPr marL="0" marR="0" indent="85723"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2pPr>
      <a:lvl3pPr marL="0" marR="0" indent="171446"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3pPr>
      <a:lvl4pPr marL="0" marR="0" indent="257168"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4pPr>
      <a:lvl5pPr marL="0" marR="0" indent="342891"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5pPr>
      <a:lvl6pPr marL="0" marR="0" indent="428615"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6pPr>
      <a:lvl7pPr marL="0" marR="0" indent="514338"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7pPr>
      <a:lvl8pPr marL="0" marR="0" indent="600060"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8pPr>
      <a:lvl9pPr marL="0" marR="0" indent="685783" algn="ctr" defTabSz="309555"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Activities%20broken%20up-20250702T102712Z-1-001.zip"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since911.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J3iKLz4oatY"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ince911.com/gallery/terrorism-timelin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mcMebJ4MV8Q"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41B30"/>
        </a:solidFill>
        <a:effectLst/>
      </p:bgPr>
    </p:bg>
    <p:spTree>
      <p:nvGrpSpPr>
        <p:cNvPr id="1" name=""/>
        <p:cNvGrpSpPr/>
        <p:nvPr/>
      </p:nvGrpSpPr>
      <p:grpSpPr>
        <a:xfrm>
          <a:off x="0" y="0"/>
          <a:ext cx="0" cy="0"/>
          <a:chOff x="0" y="0"/>
          <a:chExt cx="0" cy="0"/>
        </a:xfrm>
      </p:grpSpPr>
      <p:pic>
        <p:nvPicPr>
          <p:cNvPr id="13" name="Picture Placeholder 12">
            <a:extLst>
              <a:ext uri="{FF2B5EF4-FFF2-40B4-BE49-F238E27FC236}">
                <a16:creationId xmlns:a16="http://schemas.microsoft.com/office/drawing/2014/main" id="{321BE7E7-8BB8-4B9B-8882-379AD261A9F9}"/>
              </a:ext>
            </a:extLst>
          </p:cNvPr>
          <p:cNvPicPr>
            <a:picLocks noGrp="1" noChangeAspect="1"/>
          </p:cNvPicPr>
          <p:nvPr>
            <p:ph type="pic" idx="13"/>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rcRect l="9444" r="9444"/>
          <a:stretch>
            <a:fillRect/>
          </a:stretch>
        </p:blipFill>
        <p:spPr/>
      </p:pic>
      <p:sp>
        <p:nvSpPr>
          <p:cNvPr id="4911" name="Shape 4911"/>
          <p:cNvSpPr/>
          <p:nvPr/>
        </p:nvSpPr>
        <p:spPr>
          <a:xfrm>
            <a:off x="0" y="4383817"/>
            <a:ext cx="9144000" cy="759684"/>
          </a:xfrm>
          <a:prstGeom prst="rect">
            <a:avLst/>
          </a:prstGeom>
          <a:gradFill flip="none" rotWithShape="1">
            <a:gsLst>
              <a:gs pos="0">
                <a:schemeClr val="accent1">
                  <a:alpha val="85000"/>
                </a:schemeClr>
              </a:gs>
              <a:gs pos="78463">
                <a:schemeClr val="accent2">
                  <a:alpha val="85000"/>
                </a:schemeClr>
              </a:gs>
            </a:gsLst>
            <a:lin ang="0" scaled="1"/>
            <a:tileRect/>
          </a:gradFill>
          <a:ln w="12700">
            <a:miter lim="400000"/>
          </a:ln>
        </p:spPr>
        <p:txBody>
          <a:bodyPr lIns="19051" tIns="19051" rIns="19051" bIns="19051" anchor="ct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12" name="Shape 4912"/>
          <p:cNvSpPr/>
          <p:nvPr/>
        </p:nvSpPr>
        <p:spPr>
          <a:xfrm>
            <a:off x="3625453" y="-1266825"/>
            <a:ext cx="1987184" cy="2995085"/>
          </a:xfrm>
          <a:custGeom>
            <a:avLst/>
            <a:gdLst/>
            <a:ahLst/>
            <a:cxnLst>
              <a:cxn ang="0">
                <a:pos x="wd2" y="hd2"/>
              </a:cxn>
              <a:cxn ang="5400000">
                <a:pos x="wd2" y="hd2"/>
              </a:cxn>
              <a:cxn ang="10800000">
                <a:pos x="wd2" y="hd2"/>
              </a:cxn>
              <a:cxn ang="16200000">
                <a:pos x="wd2" y="hd2"/>
              </a:cxn>
            </a:cxnLst>
            <a:rect l="0" t="0" r="r" b="b"/>
            <a:pathLst>
              <a:path w="21435" h="20922" extrusionOk="0">
                <a:moveTo>
                  <a:pt x="0" y="0"/>
                </a:moveTo>
                <a:lnTo>
                  <a:pt x="0" y="13873"/>
                </a:lnTo>
                <a:lnTo>
                  <a:pt x="8" y="13873"/>
                </a:lnTo>
                <a:cubicBezTo>
                  <a:pt x="-34" y="15685"/>
                  <a:pt x="1007" y="17505"/>
                  <a:pt x="3142" y="18888"/>
                </a:cubicBezTo>
                <a:cubicBezTo>
                  <a:pt x="7330" y="21600"/>
                  <a:pt x="14118" y="21600"/>
                  <a:pt x="18306" y="18888"/>
                </a:cubicBezTo>
                <a:cubicBezTo>
                  <a:pt x="20535" y="17445"/>
                  <a:pt x="21566" y="15525"/>
                  <a:pt x="21422" y="13635"/>
                </a:cubicBezTo>
                <a:lnTo>
                  <a:pt x="21422" y="0"/>
                </a:lnTo>
                <a:lnTo>
                  <a:pt x="0" y="0"/>
                </a:lnTo>
                <a:close/>
              </a:path>
            </a:pathLst>
          </a:custGeom>
          <a:solidFill>
            <a:srgbClr val="FFFFFF"/>
          </a:solidFill>
          <a:ln w="12700">
            <a:miter lim="400000"/>
          </a:ln>
        </p:spPr>
        <p:txBody>
          <a:bodyPr lIns="19051" tIns="19051" rIns="19051" bIns="19051" anchor="ct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pic>
        <p:nvPicPr>
          <p:cNvPr id="4914" name="01_Multi_Light-Version.png"/>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072896" y="259183"/>
            <a:ext cx="1092298" cy="1092298"/>
          </a:xfrm>
          <a:prstGeom prst="rect">
            <a:avLst/>
          </a:prstGeom>
          <a:ln w="12700">
            <a:miter lim="400000"/>
          </a:ln>
        </p:spPr>
      </p:pic>
      <p:grpSp>
        <p:nvGrpSpPr>
          <p:cNvPr id="4924" name="Group 4924"/>
          <p:cNvGrpSpPr/>
          <p:nvPr/>
        </p:nvGrpSpPr>
        <p:grpSpPr>
          <a:xfrm>
            <a:off x="2343867" y="3371087"/>
            <a:ext cx="6537539" cy="758636"/>
            <a:chOff x="-7321786" y="1863963"/>
            <a:chExt cx="22805720" cy="2023030"/>
          </a:xfrm>
        </p:grpSpPr>
        <p:grpSp>
          <p:nvGrpSpPr>
            <p:cNvPr id="4922" name="Group 4922"/>
            <p:cNvGrpSpPr/>
            <p:nvPr/>
          </p:nvGrpSpPr>
          <p:grpSpPr>
            <a:xfrm>
              <a:off x="5957147" y="3718933"/>
              <a:ext cx="3569641" cy="168060"/>
              <a:chOff x="0" y="0"/>
              <a:chExt cx="3569639" cy="168058"/>
            </a:xfrm>
          </p:grpSpPr>
          <p:sp>
            <p:nvSpPr>
              <p:cNvPr id="4916" name="Shape 4916"/>
              <p:cNvSpPr/>
              <p:nvPr/>
            </p:nvSpPr>
            <p:spPr>
              <a:xfrm>
                <a:off x="0" y="0"/>
                <a:ext cx="528319" cy="16805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17" name="Shape 4917"/>
              <p:cNvSpPr/>
              <p:nvPr/>
            </p:nvSpPr>
            <p:spPr>
              <a:xfrm>
                <a:off x="608264" y="0"/>
                <a:ext cx="528319" cy="168059"/>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18" name="Shape 4918"/>
              <p:cNvSpPr/>
              <p:nvPr/>
            </p:nvSpPr>
            <p:spPr>
              <a:xfrm>
                <a:off x="1216529" y="0"/>
                <a:ext cx="528319" cy="168059"/>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19" name="Shape 4919"/>
              <p:cNvSpPr/>
              <p:nvPr/>
            </p:nvSpPr>
            <p:spPr>
              <a:xfrm>
                <a:off x="1824793" y="0"/>
                <a:ext cx="528319" cy="168059"/>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20" name="Shape 4920"/>
              <p:cNvSpPr/>
              <p:nvPr/>
            </p:nvSpPr>
            <p:spPr>
              <a:xfrm>
                <a:off x="2433058" y="0"/>
                <a:ext cx="528319" cy="168059"/>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21" name="Shape 4921"/>
              <p:cNvSpPr/>
              <p:nvPr/>
            </p:nvSpPr>
            <p:spPr>
              <a:xfrm>
                <a:off x="3041321" y="0"/>
                <a:ext cx="528319" cy="168059"/>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23" name="Shape 4923"/>
            <p:cNvSpPr/>
            <p:nvPr/>
          </p:nvSpPr>
          <p:spPr>
            <a:xfrm>
              <a:off x="0" y="3103529"/>
              <a:ext cx="15483934" cy="60666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marL="0" marR="0" lvl="0" indent="0" algn="ctr" defTabSz="309563" rtl="0" eaLnBrk="1" fontAlgn="auto" latinLnBrk="0" hangingPunct="0">
                <a:lnSpc>
                  <a:spcPct val="120000"/>
                </a:lnSpc>
                <a:spcBef>
                  <a:spcPts val="0"/>
                </a:spcBef>
                <a:spcAft>
                  <a:spcPts val="0"/>
                </a:spcAft>
                <a:buClrTx/>
                <a:buSzTx/>
                <a:buFontTx/>
                <a:buNone/>
                <a:tabLst/>
                <a:defRPr sz="3000">
                  <a:solidFill>
                    <a:srgbClr val="A9AFBA"/>
                  </a:solidFill>
                  <a:latin typeface="Geomanist Regular"/>
                  <a:ea typeface="Geomanist Regular"/>
                  <a:cs typeface="Geomanist Regular"/>
                  <a:sym typeface="Geomanist Regular"/>
                </a:defRPr>
              </a:pPr>
              <a:endParaRPr kumimoji="0" sz="1125" b="0" i="0" u="none" strike="noStrike" kern="0" cap="none" spc="0" normalizeH="0" baseline="0" noProof="0" dirty="0">
                <a:ln>
                  <a:noFill/>
                </a:ln>
                <a:solidFill>
                  <a:srgbClr val="A9AFBA"/>
                </a:solidFill>
                <a:effectLst/>
                <a:uLnTx/>
                <a:uFillTx/>
                <a:latin typeface="Geomanist Regular"/>
                <a:sym typeface="Geomanist Regular"/>
              </a:endParaRPr>
            </a:p>
          </p:txBody>
        </p:sp>
        <p:sp>
          <p:nvSpPr>
            <p:cNvPr id="4915" name="Shape 4915"/>
            <p:cNvSpPr/>
            <p:nvPr/>
          </p:nvSpPr>
          <p:spPr>
            <a:xfrm>
              <a:off x="-7321786" y="1863963"/>
              <a:ext cx="16848574" cy="982496"/>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19051" tIns="19051" rIns="19051" bIns="19051" numCol="1" anchor="t">
              <a:spAutoFit/>
            </a:bodyPr>
            <a:lstStyle/>
            <a:p>
              <a:pPr lvl="0" algn="r">
                <a:lnSpc>
                  <a:spcPct val="60000"/>
                </a:lnSpc>
                <a:spcBef>
                  <a:spcPts val="263"/>
                </a:spcBef>
                <a:defRPr sz="13000">
                  <a:solidFill>
                    <a:srgbClr val="00B18D"/>
                  </a:solidFill>
                  <a:latin typeface="Geomanist Black"/>
                  <a:ea typeface="Geomanist Black"/>
                  <a:cs typeface="Geomanist Black"/>
                  <a:sym typeface="Geomanist Black"/>
                </a:defRPr>
              </a:pPr>
              <a:r>
                <a:rPr lang="en-US" sz="3200" dirty="0">
                  <a:solidFill>
                    <a:srgbClr val="F1FFF6"/>
                  </a:solidFill>
                  <a:latin typeface="Geomanist Black"/>
                  <a:sym typeface="Geomanist Black"/>
                </a:rPr>
                <a:t>9/11 CHANGED THE  WORLD</a:t>
              </a:r>
            </a:p>
          </p:txBody>
        </p:sp>
      </p:grpSp>
      <p:sp>
        <p:nvSpPr>
          <p:cNvPr id="4925" name="Shape 4925"/>
          <p:cNvSpPr/>
          <p:nvPr/>
        </p:nvSpPr>
        <p:spPr>
          <a:xfrm>
            <a:off x="1668762" y="4559005"/>
            <a:ext cx="5806476" cy="388763"/>
          </a:xfrm>
          <a:prstGeom prst="rect">
            <a:avLst/>
          </a:prstGeom>
          <a:ln w="12700">
            <a:miter lim="400000"/>
          </a:ln>
          <a:extLst>
            <a:ext uri="{C572A759-6A51-4108-AA02-DFA0A04FC94B}">
              <ma14:wrappingTextBoxFlag xmlns="" xmlns:ma14="http://schemas.microsoft.com/office/mac/drawingml/2011/main" val="1"/>
            </a:ext>
          </a:extLst>
        </p:spPr>
        <p:txBody>
          <a:bodyPr lIns="19051" tIns="19051" rIns="19051" bIns="19051">
            <a:spAutoFit/>
          </a:bodyPr>
          <a:lstStyle/>
          <a:p>
            <a:pPr lvl="0">
              <a:lnSpc>
                <a:spcPct val="120000"/>
              </a:lnSpc>
              <a:defRPr sz="3000">
                <a:solidFill>
                  <a:srgbClr val="FFFFFF"/>
                </a:solidFill>
                <a:latin typeface="Geomanist Regular"/>
                <a:ea typeface="Geomanist Regular"/>
                <a:cs typeface="Geomanist Regular"/>
                <a:sym typeface="Geomanist Regular"/>
              </a:defRPr>
            </a:pPr>
            <a:r>
              <a:rPr lang="en-US" sz="2000" dirty="0">
                <a:solidFill>
                  <a:srgbClr val="FFFFFF"/>
                </a:solidFill>
                <a:latin typeface="Geomanist Bold"/>
                <a:ea typeface="Geomanist Bold"/>
                <a:cs typeface="Geomanist Bold"/>
                <a:sym typeface="Geomanist Bold"/>
              </a:rPr>
              <a:t>Schools Assembly Pack</a:t>
            </a:r>
          </a:p>
        </p:txBody>
      </p:sp>
    </p:spTree>
    <p:extLst>
      <p:ext uri="{BB962C8B-B14F-4D97-AF65-F5344CB8AC3E}">
        <p14:creationId xmlns:p14="http://schemas.microsoft.com/office/powerpoint/2010/main" val="3028776176"/>
      </p:ext>
    </p:extLst>
  </p:cSld>
  <p:clrMapOvr>
    <a:masterClrMapping/>
  </p:clrMapOvr>
  <mc:AlternateContent xmlns:mc="http://schemas.openxmlformats.org/markup-compatibility/2006" xmlns:p14="http://schemas.microsoft.com/office/powerpoint/2010/main">
    <mc:Choice Requires="p14">
      <p:transition spd="slow" p14:dur="2000">
        <p:dissolve/>
      </p:transition>
    </mc:Choice>
    <mc:Fallback xmlns="">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iterate>
                                    <p:tmAbs val="0"/>
                                  </p:iterate>
                                  <p:childTnLst>
                                    <p:set>
                                      <p:cBhvr>
                                        <p:cTn id="6" fill="hold"/>
                                        <p:tgtEl>
                                          <p:spTgt spid="4912"/>
                                        </p:tgtEl>
                                        <p:attrNameLst>
                                          <p:attrName>style.visibility</p:attrName>
                                        </p:attrNameLst>
                                      </p:cBhvr>
                                      <p:to>
                                        <p:strVal val="visible"/>
                                      </p:to>
                                    </p:set>
                                    <p:anim calcmode="lin" valueType="num">
                                      <p:cBhvr>
                                        <p:cTn id="7" dur="1000" fill="hold"/>
                                        <p:tgtEl>
                                          <p:spTgt spid="4912"/>
                                        </p:tgtEl>
                                        <p:attrNameLst>
                                          <p:attrName>ppt_x</p:attrName>
                                        </p:attrNameLst>
                                      </p:cBhvr>
                                      <p:tavLst>
                                        <p:tav tm="0">
                                          <p:val>
                                            <p:strVal val="#ppt_x"/>
                                          </p:val>
                                        </p:tav>
                                        <p:tav tm="100000">
                                          <p:val>
                                            <p:strVal val="#ppt_x"/>
                                          </p:val>
                                        </p:tav>
                                      </p:tavLst>
                                    </p:anim>
                                    <p:anim calcmode="lin" valueType="num">
                                      <p:cBhvr>
                                        <p:cTn id="8" dur="1000" fill="hold"/>
                                        <p:tgtEl>
                                          <p:spTgt spid="4912"/>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3" presetClass="entr" presetSubtype="16" fill="hold" grpId="0" nodeType="afterEffect">
                                  <p:stCondLst>
                                    <p:cond delay="0"/>
                                  </p:stCondLst>
                                  <p:iterate>
                                    <p:tmAbs val="0"/>
                                  </p:iterate>
                                  <p:childTnLst>
                                    <p:set>
                                      <p:cBhvr>
                                        <p:cTn id="11" fill="hold"/>
                                        <p:tgtEl>
                                          <p:spTgt spid="4914"/>
                                        </p:tgtEl>
                                        <p:attrNameLst>
                                          <p:attrName>style.visibility</p:attrName>
                                        </p:attrNameLst>
                                      </p:cBhvr>
                                      <p:to>
                                        <p:strVal val="visible"/>
                                      </p:to>
                                    </p:set>
                                    <p:anim calcmode="lin" valueType="num">
                                      <p:cBhvr>
                                        <p:cTn id="12" dur="750" fill="hold"/>
                                        <p:tgtEl>
                                          <p:spTgt spid="4914"/>
                                        </p:tgtEl>
                                        <p:attrNameLst>
                                          <p:attrName>ppt_w</p:attrName>
                                        </p:attrNameLst>
                                      </p:cBhvr>
                                      <p:tavLst>
                                        <p:tav tm="0">
                                          <p:val>
                                            <p:fltVal val="0"/>
                                          </p:val>
                                        </p:tav>
                                        <p:tav tm="100000">
                                          <p:val>
                                            <p:strVal val="#ppt_w"/>
                                          </p:val>
                                        </p:tav>
                                      </p:tavLst>
                                    </p:anim>
                                    <p:anim calcmode="lin" valueType="num">
                                      <p:cBhvr>
                                        <p:cTn id="13" dur="750" fill="hold"/>
                                        <p:tgtEl>
                                          <p:spTgt spid="4914"/>
                                        </p:tgtEl>
                                        <p:attrNameLst>
                                          <p:attrName>ppt_h</p:attrName>
                                        </p:attrNameLst>
                                      </p:cBhvr>
                                      <p:tavLst>
                                        <p:tav tm="0">
                                          <p:val>
                                            <p:fltVal val="0"/>
                                          </p:val>
                                        </p:tav>
                                        <p:tav tm="100000">
                                          <p:val>
                                            <p:strVal val="#ppt_h"/>
                                          </p:val>
                                        </p:tav>
                                      </p:tavLst>
                                    </p:anim>
                                  </p:childTnLst>
                                </p:cTn>
                              </p:par>
                            </p:childTnLst>
                          </p:cTn>
                        </p:par>
                        <p:par>
                          <p:cTn id="14" fill="hold">
                            <p:stCondLst>
                              <p:cond delay="1750"/>
                            </p:stCondLst>
                            <p:childTnLst>
                              <p:par>
                                <p:cTn id="15" presetID="23" presetClass="entr" presetSubtype="32" fill="hold" grpId="0" nodeType="afterEffect">
                                  <p:stCondLst>
                                    <p:cond delay="0"/>
                                  </p:stCondLst>
                                  <p:iterate>
                                    <p:tmAbs val="0"/>
                                  </p:iterate>
                                  <p:childTnLst>
                                    <p:set>
                                      <p:cBhvr>
                                        <p:cTn id="16" fill="hold"/>
                                        <p:tgtEl>
                                          <p:spTgt spid="4924"/>
                                        </p:tgtEl>
                                        <p:attrNameLst>
                                          <p:attrName>style.visibility</p:attrName>
                                        </p:attrNameLst>
                                      </p:cBhvr>
                                      <p:to>
                                        <p:strVal val="visible"/>
                                      </p:to>
                                    </p:set>
                                    <p:anim calcmode="lin" valueType="num">
                                      <p:cBhvr>
                                        <p:cTn id="17" dur="1000" fill="hold"/>
                                        <p:tgtEl>
                                          <p:spTgt spid="4924"/>
                                        </p:tgtEl>
                                        <p:attrNameLst>
                                          <p:attrName>ppt_w</p:attrName>
                                        </p:attrNameLst>
                                      </p:cBhvr>
                                      <p:tavLst>
                                        <p:tav tm="0">
                                          <p:val>
                                            <p:strVal val="4*#ppt_w"/>
                                          </p:val>
                                        </p:tav>
                                        <p:tav tm="100000">
                                          <p:val>
                                            <p:strVal val="#ppt_w"/>
                                          </p:val>
                                        </p:tav>
                                      </p:tavLst>
                                    </p:anim>
                                    <p:anim calcmode="lin" valueType="num">
                                      <p:cBhvr>
                                        <p:cTn id="18" dur="1000" fill="hold"/>
                                        <p:tgtEl>
                                          <p:spTgt spid="4924"/>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2" grpId="0" animBg="1" advAuto="0"/>
      <p:bldP spid="4914" grpId="0" animBg="1" advAuto="0"/>
      <p:bldP spid="4924" grpId="0"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5.TOM VON ESSEN. COMMISSIONER FDNY</a:t>
              </a: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GB" sz="2400" cap="all" dirty="0">
                  <a:solidFill>
                    <a:srgbClr val="4C6077"/>
                  </a:solidFill>
                  <a:latin typeface="Geomanist Black"/>
                  <a:sym typeface="Geomanist Black"/>
                </a:rPr>
                <a:t>on September 11th 2001</a:t>
              </a:r>
            </a:p>
          </p:txBody>
        </p:sp>
      </p:grpSp>
      <p:sp>
        <p:nvSpPr>
          <p:cNvPr id="4953" name="Shape 4953"/>
          <p:cNvSpPr/>
          <p:nvPr/>
        </p:nvSpPr>
        <p:spPr>
          <a:xfrm>
            <a:off x="456457" y="2386968"/>
            <a:ext cx="8225926" cy="2796152"/>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i="1" dirty="0"/>
              <a:t>On the younger firefighters you could see a different look, a </a:t>
            </a:r>
            <a:r>
              <a:rPr lang="en-GB" sz="1000" i="1" dirty="0" err="1"/>
              <a:t>kinda</a:t>
            </a:r>
            <a:r>
              <a:rPr lang="en-GB" sz="1000" i="1" dirty="0"/>
              <a:t> excitement of the unknown, at being involved in an operation that would be talked about for a long time to come.</a:t>
            </a:r>
            <a:endParaRPr lang="en-GB" sz="1000" dirty="0"/>
          </a:p>
          <a:p>
            <a:r>
              <a:rPr lang="en-GB" sz="1000" i="1" dirty="0"/>
              <a:t> </a:t>
            </a:r>
            <a:endParaRPr lang="en-GB" sz="1000" dirty="0"/>
          </a:p>
          <a:p>
            <a:r>
              <a:rPr lang="en-GB" sz="1000" i="1" dirty="0"/>
              <a:t>We were there a while, and we felt the vibration, a vibration we thought was an explosion on the upper floors. I went around the corner and an enormous sound of a violent rustling of debris and everything. And then the dust came right over us.</a:t>
            </a:r>
            <a:endParaRPr lang="en-GB" sz="1000" dirty="0"/>
          </a:p>
          <a:p>
            <a:r>
              <a:rPr lang="en-GB" sz="1000" i="1" dirty="0"/>
              <a:t> </a:t>
            </a:r>
            <a:endParaRPr lang="en-GB" sz="1000" dirty="0"/>
          </a:p>
          <a:p>
            <a:r>
              <a:rPr lang="en-GB" sz="1000" i="1" dirty="0"/>
              <a:t>I ran into a lobby and waited a few minutes until I could see again. </a:t>
            </a:r>
            <a:endParaRPr lang="en-GB" sz="1000" dirty="0"/>
          </a:p>
          <a:p>
            <a:r>
              <a:rPr lang="en-GB" sz="1000" i="1" dirty="0"/>
              <a:t> </a:t>
            </a:r>
            <a:endParaRPr lang="en-GB" sz="1000" dirty="0"/>
          </a:p>
          <a:p>
            <a:r>
              <a:rPr lang="en-GB" sz="1000" i="1" dirty="0"/>
              <a:t>When it first happened, you couldn’t even see, and your eyes were filling up. I started to walk a little further up, I had two of my guys with me, trying to get as much information as they could. They said the South Tower had fallen. I said, how many floors? And they said the entire building. I said it can’t be right, it has to be inaccurate. Try to get better information. </a:t>
            </a:r>
            <a:endParaRPr lang="en-GB" sz="1000" dirty="0"/>
          </a:p>
          <a:p>
            <a:r>
              <a:rPr lang="en-GB" sz="1000" i="1" dirty="0"/>
              <a:t> </a:t>
            </a:r>
            <a:endParaRPr lang="en-GB" sz="1000" dirty="0"/>
          </a:p>
          <a:p>
            <a:r>
              <a:rPr lang="en-GB" sz="1000" i="1" dirty="0"/>
              <a:t>I couldn’t see anything at that point. The mayor said to me, how many of your guys will be in there? I said, I don’t know. I don’t know how many got far enough up. Of course, in the South Tower there was no warning because it was the second tower that was hit.</a:t>
            </a:r>
            <a:endParaRPr lang="en-GB" sz="1000" dirty="0"/>
          </a:p>
          <a:p>
            <a:r>
              <a:rPr lang="en-GB" sz="1000" i="1" dirty="0"/>
              <a:t> </a:t>
            </a:r>
            <a:endParaRPr lang="en-GB" sz="1000" dirty="0"/>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2523383797"/>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5.TOM VON ESSEN. COMMISSIONER FDNY</a:t>
              </a: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GB" sz="2400" cap="all" dirty="0">
                  <a:solidFill>
                    <a:srgbClr val="4C6077"/>
                  </a:solidFill>
                  <a:latin typeface="Geomanist Black"/>
                  <a:sym typeface="Geomanist Black"/>
                </a:rPr>
                <a:t>on September 11th 2001</a:t>
              </a:r>
            </a:p>
          </p:txBody>
        </p:sp>
      </p:grpSp>
      <p:sp>
        <p:nvSpPr>
          <p:cNvPr id="4953" name="Shape 4953"/>
          <p:cNvSpPr/>
          <p:nvPr/>
        </p:nvSpPr>
        <p:spPr>
          <a:xfrm>
            <a:off x="456457" y="2386968"/>
            <a:ext cx="8225926" cy="2796152"/>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i="1" dirty="0"/>
              <a:t>It was probably about 3 o’clock in the afternoon before I even talked to my wife. I felt pretty bad about that. Early reports were that I had been killed in the building and I never even called her. But as the day went by, we started to get reports of all the people that we lost. And it just got worse as the day went by. It just got worse.</a:t>
            </a:r>
            <a:endParaRPr lang="en-GB" sz="1000" dirty="0"/>
          </a:p>
          <a:p>
            <a:r>
              <a:rPr lang="en-GB" sz="1000" i="1" dirty="0"/>
              <a:t> </a:t>
            </a:r>
            <a:endParaRPr lang="en-GB" sz="1000" dirty="0"/>
          </a:p>
          <a:p>
            <a:r>
              <a:rPr lang="en-GB" sz="1000" i="1" dirty="0"/>
              <a:t>You know as bad as the day of September 11</a:t>
            </a:r>
            <a:r>
              <a:rPr lang="en-GB" sz="1000" i="1" baseline="30000" dirty="0"/>
              <a:t>th</a:t>
            </a:r>
            <a:r>
              <a:rPr lang="en-GB" sz="1000" i="1" dirty="0"/>
              <a:t> was, it just continued to become more painful as the weeks went by, because we started to deal then with the grief and the death and talking to young mothers and fathers of guys I knew who had lost their son, searching for their son. </a:t>
            </a:r>
            <a:endParaRPr lang="en-GB" sz="1000" dirty="0"/>
          </a:p>
          <a:p>
            <a:r>
              <a:rPr lang="en-GB" sz="1000" i="1" dirty="0"/>
              <a:t> </a:t>
            </a:r>
            <a:endParaRPr lang="en-GB" sz="1000" dirty="0"/>
          </a:p>
          <a:p>
            <a:r>
              <a:rPr lang="en-GB" sz="1000" i="1" dirty="0"/>
              <a:t>For weeks we thought we’d find somebody trapped that we’d be able to rescue.  Story after story… of a good friend who had two boys, his only two children, one was a hero police officer, another was a firefighter. Both of them lost that day. A woman whose husband was getting ready to retire, an old-timer, a son who had just came on the job. Both of them lost that day.</a:t>
            </a:r>
            <a:endParaRPr lang="en-GB" sz="1000" dirty="0"/>
          </a:p>
          <a:p>
            <a:r>
              <a:rPr lang="en-GB" sz="1000" i="1" dirty="0"/>
              <a:t> </a:t>
            </a:r>
            <a:endParaRPr lang="en-GB" sz="1000" dirty="0"/>
          </a:p>
          <a:p>
            <a:r>
              <a:rPr lang="en-GB" sz="1000" i="1" dirty="0"/>
              <a:t>A woman I had helped get her husband through horrible, horrible burns about two or three years before that, finally gets back to full duty. I had encouraged him to retire, didn’t have to, we had a special boot for him and everything. He gets killed that day.</a:t>
            </a:r>
            <a:endParaRPr lang="en-GB" sz="1000" dirty="0"/>
          </a:p>
          <a:p>
            <a:r>
              <a:rPr lang="en-GB" sz="1000" i="1" dirty="0"/>
              <a:t> </a:t>
            </a:r>
            <a:endParaRPr lang="en-GB" sz="1000" dirty="0"/>
          </a:p>
          <a:p>
            <a:r>
              <a:rPr lang="en-GB" sz="1000" i="1" dirty="0"/>
              <a:t> </a:t>
            </a:r>
            <a:endParaRPr lang="en-GB" sz="1000" dirty="0"/>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262842588"/>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6.WE CAN STILL HELP</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2025</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1082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 </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
        <p:nvSpPr>
          <p:cNvPr id="15" name="Shape 4953">
            <a:extLst>
              <a:ext uri="{FF2B5EF4-FFF2-40B4-BE49-F238E27FC236}">
                <a16:creationId xmlns:a16="http://schemas.microsoft.com/office/drawing/2014/main" id="{4DF92307-1C5C-4B46-8532-E28B47F7B5FC}"/>
              </a:ext>
            </a:extLst>
          </p:cNvPr>
          <p:cNvSpPr/>
          <p:nvPr/>
        </p:nvSpPr>
        <p:spPr>
          <a:xfrm>
            <a:off x="456457" y="2386968"/>
            <a:ext cx="8225926" cy="1331136"/>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Today, we can still help, by remembering what happened and working to make sure it never happens again. It is important to remember the events of that day when the world changed for ever, and to keep in mind that we have all been affected by them in some way, even though it happened a long time ago.</a:t>
            </a:r>
          </a:p>
          <a:p>
            <a:endParaRPr lang="en-GB" sz="1000" dirty="0"/>
          </a:p>
          <a:p>
            <a:r>
              <a:rPr lang="en-GB" sz="1000" dirty="0"/>
              <a:t>Why does it matter? History matters, because by remembering the past we learn from the past, and then if we remember 9/11 we can all work together to try to prevent something like this from ever happening again.</a:t>
            </a:r>
          </a:p>
          <a:p>
            <a:r>
              <a:rPr lang="en-GB" sz="1000" dirty="0"/>
              <a:t> </a:t>
            </a:r>
          </a:p>
        </p:txBody>
      </p:sp>
    </p:spTree>
    <p:extLst>
      <p:ext uri="{BB962C8B-B14F-4D97-AF65-F5344CB8AC3E}">
        <p14:creationId xmlns:p14="http://schemas.microsoft.com/office/powerpoint/2010/main" val="2703608757"/>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par>
                          <p:cTn id="18" fill="hold">
                            <p:stCondLst>
                              <p:cond delay="3000"/>
                            </p:stCondLst>
                            <p:childTnLst>
                              <p:par>
                                <p:cTn id="19" presetID="22" presetClass="entr" presetSubtype="8" fill="hold" grpId="0" nodeType="afterEffect">
                                  <p:stCondLst>
                                    <p:cond delay="0"/>
                                  </p:stCondLst>
                                  <p:iterate>
                                    <p:tmAbs val="0"/>
                                  </p:iterate>
                                  <p:childTnLst>
                                    <p:set>
                                      <p:cBhvr>
                                        <p:cTn id="20" fill="hold"/>
                                        <p:tgtEl>
                                          <p:spTgt spid="15"/>
                                        </p:tgtEl>
                                        <p:attrNameLst>
                                          <p:attrName>style.visibility</p:attrName>
                                        </p:attrNameLst>
                                      </p:cBhvr>
                                      <p:to>
                                        <p:strVal val="visible"/>
                                      </p:to>
                                    </p:set>
                                    <p:animEffect transition="in" filter="wipe(left)">
                                      <p:cBhvr>
                                        <p:cTn id="21"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P spid="15" grpId="0"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b="1" cap="all" dirty="0">
                  <a:solidFill>
                    <a:srgbClr val="00ABE9"/>
                  </a:solidFill>
                  <a:latin typeface="Geomanist Black"/>
                  <a:sym typeface="Geomanist Black"/>
                </a:rPr>
                <a:t>7.MAKING SENSE OF WHAT HAPPENED</a:t>
              </a:r>
              <a:endParaRPr kumimoji="0" sz="2400" b="1"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b="1" cap="all" dirty="0">
                  <a:solidFill>
                    <a:srgbClr val="4C6077"/>
                  </a:solidFill>
                  <a:latin typeface="Geomanist Black"/>
                  <a:sym typeface="Geomanist Black"/>
                </a:rPr>
                <a:t>on September 11th 2001</a:t>
              </a:r>
              <a:endParaRPr kumimoji="0" sz="2400" b="1"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1082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 </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
        <p:nvSpPr>
          <p:cNvPr id="15" name="Shape 4953">
            <a:extLst>
              <a:ext uri="{FF2B5EF4-FFF2-40B4-BE49-F238E27FC236}">
                <a16:creationId xmlns:a16="http://schemas.microsoft.com/office/drawing/2014/main" id="{4DF92307-1C5C-4B46-8532-E28B47F7B5FC}"/>
              </a:ext>
            </a:extLst>
          </p:cNvPr>
          <p:cNvSpPr/>
          <p:nvPr/>
        </p:nvSpPr>
        <p:spPr>
          <a:xfrm>
            <a:off x="456457" y="2386968"/>
            <a:ext cx="8225926" cy="2242154"/>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It’s totally normal to feel a little overwhelmed when you think about the events of 9/11. It would be impossible to ever truly understand the motivations of those behind the attacks, as much as it is hard to imagine how difficult it would have been for those who lost loved ones. </a:t>
            </a:r>
          </a:p>
          <a:p>
            <a:r>
              <a:rPr lang="en-GB" sz="1000" dirty="0"/>
              <a:t>So what can you do?  Sadly, there is lots of misinformation circulating about the events of 9/11. </a:t>
            </a:r>
          </a:p>
          <a:p>
            <a:endParaRPr lang="en-GB" sz="1000" dirty="0"/>
          </a:p>
          <a:p>
            <a:r>
              <a:rPr lang="en-GB" sz="1000" dirty="0"/>
              <a:t>Therefore what you can do is check that whatever you do read about it is factual. In this way we can honour those who lost their lives, and ensure we aren’t repeating untruths about those involved in the events. It’s really important that when you read news online you think about the importance of recognising where reporting biases can occur. A ‘reporting </a:t>
            </a:r>
            <a:r>
              <a:rPr lang="en-GB" sz="1000" dirty="0" err="1"/>
              <a:t>bias’</a:t>
            </a:r>
            <a:r>
              <a:rPr lang="en-GB" sz="1000" dirty="0"/>
              <a:t> is where the person retelling the events has another motive beyond telling the story with just the facts.</a:t>
            </a:r>
          </a:p>
          <a:p>
            <a:r>
              <a:rPr lang="en-GB" sz="1000" dirty="0"/>
              <a:t> </a:t>
            </a:r>
          </a:p>
          <a:p>
            <a:r>
              <a:rPr lang="en-GB" sz="1000" dirty="0"/>
              <a:t>This is why you should always consider the credibility of sources, and think critically about the motivation of reporters. Look for names of news organisations you recognise and trust, and make use of fact checking websites like ‘</a:t>
            </a:r>
            <a:r>
              <a:rPr lang="en-GB" sz="1000" dirty="0">
                <a:hlinkClick r:id="rId3" action="ppaction://hlinkfile"/>
              </a:rPr>
              <a:t>Full Fact</a:t>
            </a:r>
            <a:r>
              <a:rPr lang="en-GB" sz="1000" dirty="0"/>
              <a:t>’ to double check what you’ve read.</a:t>
            </a:r>
          </a:p>
          <a:p>
            <a:r>
              <a:rPr lang="en-GB" sz="1000" dirty="0"/>
              <a:t> </a:t>
            </a:r>
          </a:p>
          <a:p>
            <a:r>
              <a:rPr lang="en-GB" sz="1000" dirty="0"/>
              <a:t> </a:t>
            </a:r>
          </a:p>
        </p:txBody>
      </p:sp>
    </p:spTree>
    <p:extLst>
      <p:ext uri="{BB962C8B-B14F-4D97-AF65-F5344CB8AC3E}">
        <p14:creationId xmlns:p14="http://schemas.microsoft.com/office/powerpoint/2010/main" val="1020716559"/>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par>
                          <p:cTn id="18" fill="hold">
                            <p:stCondLst>
                              <p:cond delay="3000"/>
                            </p:stCondLst>
                            <p:childTnLst>
                              <p:par>
                                <p:cTn id="19" presetID="22" presetClass="entr" presetSubtype="8" fill="hold" grpId="0" nodeType="afterEffect">
                                  <p:stCondLst>
                                    <p:cond delay="0"/>
                                  </p:stCondLst>
                                  <p:iterate>
                                    <p:tmAbs val="0"/>
                                  </p:iterate>
                                  <p:childTnLst>
                                    <p:set>
                                      <p:cBhvr>
                                        <p:cTn id="20" fill="hold"/>
                                        <p:tgtEl>
                                          <p:spTgt spid="15"/>
                                        </p:tgtEl>
                                        <p:attrNameLst>
                                          <p:attrName>style.visibility</p:attrName>
                                        </p:attrNameLst>
                                      </p:cBhvr>
                                      <p:to>
                                        <p:strVal val="visible"/>
                                      </p:to>
                                    </p:set>
                                    <p:animEffect transition="in" filter="wipe(left)">
                                      <p:cBhvr>
                                        <p:cTn id="21"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P spid="15" grpId="0"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MAKING SENSE OF WHAT HAPPENED</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1082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 </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
        <p:nvSpPr>
          <p:cNvPr id="15" name="Shape 4953">
            <a:extLst>
              <a:ext uri="{FF2B5EF4-FFF2-40B4-BE49-F238E27FC236}">
                <a16:creationId xmlns:a16="http://schemas.microsoft.com/office/drawing/2014/main" id="{4DF92307-1C5C-4B46-8532-E28B47F7B5FC}"/>
              </a:ext>
            </a:extLst>
          </p:cNvPr>
          <p:cNvSpPr/>
          <p:nvPr/>
        </p:nvSpPr>
        <p:spPr>
          <a:xfrm>
            <a:off x="456457" y="2386968"/>
            <a:ext cx="8225926" cy="183588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Something to think about</a:t>
            </a:r>
          </a:p>
          <a:p>
            <a:r>
              <a:rPr lang="en-GB" sz="1000" dirty="0"/>
              <a:t>Radio 4’s Thought for the day by Thomas McCarthy, OP:</a:t>
            </a:r>
          </a:p>
          <a:p>
            <a:r>
              <a:rPr lang="en-GB" sz="1000" dirty="0"/>
              <a:t> </a:t>
            </a:r>
          </a:p>
          <a:p>
            <a:r>
              <a:rPr lang="en-GB" sz="1200" dirty="0"/>
              <a:t>‘This world is a complex place, not really the world my parents hoped for. It's changed. And yet we mustn't lose the capacity to dream, to have hope. Not to mention faith, which enables us to look beyond our failures. Faith allows us to dream of a future: even on the darkest nights, people dream. When tragedy obscures the Manhattan sky, we need to imagine a new world. And not for the first time.’</a:t>
            </a:r>
          </a:p>
          <a:p>
            <a:r>
              <a:rPr lang="en-GB" sz="1000" dirty="0"/>
              <a:t> </a:t>
            </a:r>
          </a:p>
          <a:p>
            <a:r>
              <a:rPr lang="en-GB" sz="1000" dirty="0"/>
              <a:t> </a:t>
            </a:r>
          </a:p>
        </p:txBody>
      </p:sp>
    </p:spTree>
    <p:extLst>
      <p:ext uri="{BB962C8B-B14F-4D97-AF65-F5344CB8AC3E}">
        <p14:creationId xmlns:p14="http://schemas.microsoft.com/office/powerpoint/2010/main" val="2093643385"/>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par>
                          <p:cTn id="18" fill="hold">
                            <p:stCondLst>
                              <p:cond delay="3000"/>
                            </p:stCondLst>
                            <p:childTnLst>
                              <p:par>
                                <p:cTn id="19" presetID="22" presetClass="entr" presetSubtype="8" fill="hold" grpId="0" nodeType="afterEffect">
                                  <p:stCondLst>
                                    <p:cond delay="0"/>
                                  </p:stCondLst>
                                  <p:iterate>
                                    <p:tmAbs val="0"/>
                                  </p:iterate>
                                  <p:childTnLst>
                                    <p:set>
                                      <p:cBhvr>
                                        <p:cTn id="20" fill="hold"/>
                                        <p:tgtEl>
                                          <p:spTgt spid="15"/>
                                        </p:tgtEl>
                                        <p:attrNameLst>
                                          <p:attrName>style.visibility</p:attrName>
                                        </p:attrNameLst>
                                      </p:cBhvr>
                                      <p:to>
                                        <p:strVal val="visible"/>
                                      </p:to>
                                    </p:set>
                                    <p:animEffect transition="in" filter="wipe(left)">
                                      <p:cBhvr>
                                        <p:cTn id="21"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P spid="15" grpId="0"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41B30"/>
        </a:solidFill>
        <a:effectLst/>
      </p:bgPr>
    </p:bg>
    <p:spTree>
      <p:nvGrpSpPr>
        <p:cNvPr id="1" name=""/>
        <p:cNvGrpSpPr/>
        <p:nvPr/>
      </p:nvGrpSpPr>
      <p:grpSpPr>
        <a:xfrm>
          <a:off x="0" y="0"/>
          <a:ext cx="0" cy="0"/>
          <a:chOff x="0" y="0"/>
          <a:chExt cx="0" cy="0"/>
        </a:xfrm>
      </p:grpSpPr>
      <p:sp>
        <p:nvSpPr>
          <p:cNvPr id="2" name="Picture Placeholder 1"/>
          <p:cNvSpPr>
            <a:spLocks noGrp="1"/>
          </p:cNvSpPr>
          <p:nvPr>
            <p:ph type="pic" idx="13"/>
          </p:nvPr>
        </p:nvSpPr>
        <p:spPr/>
        <p:txBody>
          <a:bodyPr/>
          <a:lstStyle/>
          <a:p>
            <a:endParaRPr lang="en-GB"/>
          </a:p>
        </p:txBody>
      </p:sp>
      <p:sp>
        <p:nvSpPr>
          <p:cNvPr id="31197" name="Shape 31197"/>
          <p:cNvSpPr/>
          <p:nvPr/>
        </p:nvSpPr>
        <p:spPr>
          <a:xfrm>
            <a:off x="2729748" y="2360119"/>
            <a:ext cx="3684504" cy="321244"/>
          </a:xfrm>
          <a:prstGeom prst="rect">
            <a:avLst/>
          </a:prstGeom>
          <a:ln w="12700">
            <a:miter lim="400000"/>
          </a:ln>
          <a:extLst>
            <a:ext uri="{C572A759-6A51-4108-AA02-DFA0A04FC94B}">
              <ma14:wrappingTextBoxFlag xmlns="" xmlns:ma14="http://schemas.microsoft.com/office/mac/drawingml/2011/main" val="1"/>
            </a:ext>
          </a:extLst>
        </p:spPr>
        <p:txBody>
          <a:bodyPr lIns="19051" tIns="19051" rIns="19051" bIns="19051">
            <a:spAutoFit/>
          </a:bodyPr>
          <a:lstStyle>
            <a:lvl1pPr>
              <a:lnSpc>
                <a:spcPct val="60000"/>
              </a:lnSpc>
              <a:spcBef>
                <a:spcPts val="800"/>
              </a:spcBef>
              <a:defRPr sz="7000">
                <a:solidFill>
                  <a:srgbClr val="0085AD"/>
                </a:solidFill>
                <a:latin typeface="Geomanist Ultra"/>
                <a:ea typeface="Geomanist Ultra"/>
                <a:cs typeface="Geomanist Ultra"/>
                <a:sym typeface="Geomanist Ultra"/>
              </a:defRPr>
            </a:lvl1pPr>
          </a:lstStyle>
          <a:p>
            <a:pPr marL="0" marR="0" lvl="0" indent="0" algn="ctr" defTabSz="309563" rtl="0" eaLnBrk="1" fontAlgn="auto" latinLnBrk="0" hangingPunct="0">
              <a:lnSpc>
                <a:spcPct val="60000"/>
              </a:lnSpc>
              <a:spcBef>
                <a:spcPts val="800"/>
              </a:spcBef>
              <a:spcAft>
                <a:spcPts val="0"/>
              </a:spcAft>
              <a:buClrTx/>
              <a:buSzTx/>
              <a:buFontTx/>
              <a:buNone/>
              <a:tabLst/>
              <a:defRPr/>
            </a:pPr>
            <a:r>
              <a:rPr kumimoji="0" sz="2625" b="0" i="0" u="none" strike="noStrike" kern="0" cap="none" spc="0" normalizeH="0" baseline="0" noProof="0" dirty="0">
                <a:ln>
                  <a:noFill/>
                </a:ln>
                <a:solidFill>
                  <a:srgbClr val="00ABE9"/>
                </a:solidFill>
                <a:effectLst/>
                <a:uLnTx/>
                <a:uFillTx/>
                <a:latin typeface="Geomanist Ultra"/>
                <a:sym typeface="Geomanist Ultra"/>
              </a:rPr>
              <a:t>THANK YOU</a:t>
            </a:r>
          </a:p>
        </p:txBody>
      </p:sp>
      <p:grpSp>
        <p:nvGrpSpPr>
          <p:cNvPr id="31205" name="Group 31205"/>
          <p:cNvGrpSpPr/>
          <p:nvPr/>
        </p:nvGrpSpPr>
        <p:grpSpPr>
          <a:xfrm>
            <a:off x="4035891" y="2763342"/>
            <a:ext cx="1072219" cy="82067"/>
            <a:chOff x="0" y="0"/>
            <a:chExt cx="2859245" cy="218841"/>
          </a:xfrm>
        </p:grpSpPr>
        <p:sp>
          <p:nvSpPr>
            <p:cNvPr id="31199" name="Shape 31199"/>
            <p:cNvSpPr/>
            <p:nvPr/>
          </p:nvSpPr>
          <p:spPr>
            <a:xfrm>
              <a:off x="0" y="0"/>
              <a:ext cx="423178" cy="218842"/>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0" name="Shape 31200"/>
            <p:cNvSpPr/>
            <p:nvPr/>
          </p:nvSpPr>
          <p:spPr>
            <a:xfrm>
              <a:off x="487213" y="0"/>
              <a:ext cx="423179" cy="218842"/>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1" name="Shape 31201"/>
            <p:cNvSpPr/>
            <p:nvPr/>
          </p:nvSpPr>
          <p:spPr>
            <a:xfrm>
              <a:off x="974427" y="0"/>
              <a:ext cx="423179" cy="218842"/>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2" name="Shape 31202"/>
            <p:cNvSpPr/>
            <p:nvPr/>
          </p:nvSpPr>
          <p:spPr>
            <a:xfrm>
              <a:off x="1461641" y="0"/>
              <a:ext cx="423179" cy="218842"/>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3" name="Shape 31203"/>
            <p:cNvSpPr/>
            <p:nvPr/>
          </p:nvSpPr>
          <p:spPr>
            <a:xfrm>
              <a:off x="1948855" y="0"/>
              <a:ext cx="423178" cy="218842"/>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4" name="Shape 31204"/>
            <p:cNvSpPr/>
            <p:nvPr/>
          </p:nvSpPr>
          <p:spPr>
            <a:xfrm>
              <a:off x="2436068" y="0"/>
              <a:ext cx="423178" cy="218842"/>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grpSp>
        <p:nvGrpSpPr>
          <p:cNvPr id="31208" name="Group 31208"/>
          <p:cNvGrpSpPr/>
          <p:nvPr/>
        </p:nvGrpSpPr>
        <p:grpSpPr>
          <a:xfrm>
            <a:off x="4219765" y="1499480"/>
            <a:ext cx="694948" cy="694948"/>
            <a:chOff x="0" y="0"/>
            <a:chExt cx="1853193" cy="1853193"/>
          </a:xfrm>
        </p:grpSpPr>
        <p:sp>
          <p:nvSpPr>
            <p:cNvPr id="31206" name="Shape 31206"/>
            <p:cNvSpPr/>
            <p:nvPr/>
          </p:nvSpPr>
          <p:spPr>
            <a:xfrm>
              <a:off x="0" y="0"/>
              <a:ext cx="1853194" cy="1853194"/>
            </a:xfrm>
            <a:prstGeom prst="ellipse">
              <a:avLst/>
            </a:prstGeom>
            <a:gradFill flip="none" rotWithShape="1">
              <a:gsLst>
                <a:gs pos="0">
                  <a:schemeClr val="accent1"/>
                </a:gs>
                <a:gs pos="100000">
                  <a:schemeClr val="accent2"/>
                </a:gs>
              </a:gsLst>
              <a:lin ang="16200000" scaled="1"/>
              <a:tileRect/>
            </a:gra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31207" name="Shape 31207"/>
            <p:cNvSpPr/>
            <p:nvPr/>
          </p:nvSpPr>
          <p:spPr>
            <a:xfrm>
              <a:off x="352821" y="373058"/>
              <a:ext cx="1147552" cy="1044957"/>
            </a:xfrm>
            <a:custGeom>
              <a:avLst/>
              <a:gdLst/>
              <a:ahLst/>
              <a:cxnLst>
                <a:cxn ang="0">
                  <a:pos x="wd2" y="hd2"/>
                </a:cxn>
                <a:cxn ang="5400000">
                  <a:pos x="wd2" y="hd2"/>
                </a:cxn>
                <a:cxn ang="10800000">
                  <a:pos x="wd2" y="hd2"/>
                </a:cxn>
                <a:cxn ang="16200000">
                  <a:pos x="wd2" y="hd2"/>
                </a:cxn>
              </a:cxnLst>
              <a:rect l="0" t="0" r="r" b="b"/>
              <a:pathLst>
                <a:path w="21534" h="21360" extrusionOk="0">
                  <a:moveTo>
                    <a:pt x="16074" y="20159"/>
                  </a:moveTo>
                  <a:lnTo>
                    <a:pt x="15243" y="18984"/>
                  </a:lnTo>
                  <a:lnTo>
                    <a:pt x="15520" y="18954"/>
                  </a:lnTo>
                  <a:cubicBezTo>
                    <a:pt x="15778" y="18924"/>
                    <a:pt x="16021" y="18835"/>
                    <a:pt x="16237" y="18692"/>
                  </a:cubicBezTo>
                  <a:cubicBezTo>
                    <a:pt x="16803" y="18479"/>
                    <a:pt x="17334" y="18169"/>
                    <a:pt x="17813" y="17767"/>
                  </a:cubicBezTo>
                  <a:cubicBezTo>
                    <a:pt x="18617" y="17091"/>
                    <a:pt x="19224" y="16199"/>
                    <a:pt x="19585" y="15193"/>
                  </a:cubicBezTo>
                  <a:lnTo>
                    <a:pt x="20482" y="16457"/>
                  </a:lnTo>
                  <a:cubicBezTo>
                    <a:pt x="20482" y="16457"/>
                    <a:pt x="16074" y="20159"/>
                    <a:pt x="16074" y="20159"/>
                  </a:cubicBezTo>
                  <a:close/>
                  <a:moveTo>
                    <a:pt x="7669" y="18874"/>
                  </a:moveTo>
                  <a:cubicBezTo>
                    <a:pt x="7263" y="18898"/>
                    <a:pt x="6856" y="18864"/>
                    <a:pt x="6459" y="18773"/>
                  </a:cubicBezTo>
                  <a:cubicBezTo>
                    <a:pt x="6332" y="18744"/>
                    <a:pt x="6199" y="18778"/>
                    <a:pt x="6097" y="18866"/>
                  </a:cubicBezTo>
                  <a:lnTo>
                    <a:pt x="4534" y="20215"/>
                  </a:lnTo>
                  <a:lnTo>
                    <a:pt x="1052" y="15480"/>
                  </a:lnTo>
                  <a:lnTo>
                    <a:pt x="2610" y="14112"/>
                  </a:lnTo>
                  <a:cubicBezTo>
                    <a:pt x="2712" y="14024"/>
                    <a:pt x="2772" y="13890"/>
                    <a:pt x="2773" y="13748"/>
                  </a:cubicBezTo>
                  <a:cubicBezTo>
                    <a:pt x="2792" y="12372"/>
                    <a:pt x="3308" y="11093"/>
                    <a:pt x="4226" y="10148"/>
                  </a:cubicBezTo>
                  <a:lnTo>
                    <a:pt x="7141" y="7145"/>
                  </a:lnTo>
                  <a:cubicBezTo>
                    <a:pt x="7142" y="7144"/>
                    <a:pt x="7143" y="7143"/>
                    <a:pt x="7144" y="7142"/>
                  </a:cubicBezTo>
                  <a:lnTo>
                    <a:pt x="8457" y="5789"/>
                  </a:lnTo>
                  <a:cubicBezTo>
                    <a:pt x="8457" y="5789"/>
                    <a:pt x="8458" y="5788"/>
                    <a:pt x="8458" y="5787"/>
                  </a:cubicBezTo>
                  <a:lnTo>
                    <a:pt x="8993" y="5237"/>
                  </a:lnTo>
                  <a:cubicBezTo>
                    <a:pt x="8996" y="5233"/>
                    <a:pt x="8999" y="5230"/>
                    <a:pt x="9003" y="5226"/>
                  </a:cubicBezTo>
                  <a:lnTo>
                    <a:pt x="9629" y="4581"/>
                  </a:lnTo>
                  <a:cubicBezTo>
                    <a:pt x="9791" y="4414"/>
                    <a:pt x="10003" y="4326"/>
                    <a:pt x="10225" y="4333"/>
                  </a:cubicBezTo>
                  <a:cubicBezTo>
                    <a:pt x="10447" y="4340"/>
                    <a:pt x="10654" y="4441"/>
                    <a:pt x="10807" y="4617"/>
                  </a:cubicBezTo>
                  <a:cubicBezTo>
                    <a:pt x="10960" y="4793"/>
                    <a:pt x="11040" y="5023"/>
                    <a:pt x="11034" y="5265"/>
                  </a:cubicBezTo>
                  <a:cubicBezTo>
                    <a:pt x="11028" y="5507"/>
                    <a:pt x="10935" y="5732"/>
                    <a:pt x="10774" y="5899"/>
                  </a:cubicBezTo>
                  <a:lnTo>
                    <a:pt x="10773" y="5899"/>
                  </a:lnTo>
                  <a:lnTo>
                    <a:pt x="8003" y="8753"/>
                  </a:lnTo>
                  <a:cubicBezTo>
                    <a:pt x="7827" y="8934"/>
                    <a:pt x="7820" y="9236"/>
                    <a:pt x="7986" y="9427"/>
                  </a:cubicBezTo>
                  <a:cubicBezTo>
                    <a:pt x="8072" y="9526"/>
                    <a:pt x="8188" y="9576"/>
                    <a:pt x="8304" y="9576"/>
                  </a:cubicBezTo>
                  <a:cubicBezTo>
                    <a:pt x="8412" y="9576"/>
                    <a:pt x="8520" y="9533"/>
                    <a:pt x="8605" y="9446"/>
                  </a:cubicBezTo>
                  <a:lnTo>
                    <a:pt x="13223" y="4688"/>
                  </a:lnTo>
                  <a:cubicBezTo>
                    <a:pt x="13385" y="4522"/>
                    <a:pt x="13597" y="4434"/>
                    <a:pt x="13819" y="4440"/>
                  </a:cubicBezTo>
                  <a:cubicBezTo>
                    <a:pt x="14041" y="4447"/>
                    <a:pt x="14248" y="4548"/>
                    <a:pt x="14400" y="4724"/>
                  </a:cubicBezTo>
                  <a:cubicBezTo>
                    <a:pt x="14553" y="4900"/>
                    <a:pt x="14634" y="5130"/>
                    <a:pt x="14628" y="5372"/>
                  </a:cubicBezTo>
                  <a:cubicBezTo>
                    <a:pt x="14622" y="5615"/>
                    <a:pt x="14529" y="5840"/>
                    <a:pt x="14367" y="6006"/>
                  </a:cubicBezTo>
                  <a:lnTo>
                    <a:pt x="14367" y="6007"/>
                  </a:lnTo>
                  <a:lnTo>
                    <a:pt x="9749" y="10764"/>
                  </a:lnTo>
                  <a:cubicBezTo>
                    <a:pt x="9574" y="10945"/>
                    <a:pt x="9566" y="11247"/>
                    <a:pt x="9732" y="11438"/>
                  </a:cubicBezTo>
                  <a:cubicBezTo>
                    <a:pt x="9898" y="11630"/>
                    <a:pt x="10175" y="11638"/>
                    <a:pt x="10351" y="11457"/>
                  </a:cubicBezTo>
                  <a:lnTo>
                    <a:pt x="15753" y="5892"/>
                  </a:lnTo>
                  <a:cubicBezTo>
                    <a:pt x="16086" y="5548"/>
                    <a:pt x="16614" y="5565"/>
                    <a:pt x="16930" y="5928"/>
                  </a:cubicBezTo>
                  <a:cubicBezTo>
                    <a:pt x="17245" y="6291"/>
                    <a:pt x="17231" y="6867"/>
                    <a:pt x="16897" y="7210"/>
                  </a:cubicBezTo>
                  <a:lnTo>
                    <a:pt x="11495" y="12775"/>
                  </a:lnTo>
                  <a:cubicBezTo>
                    <a:pt x="11320" y="12956"/>
                    <a:pt x="11312" y="13258"/>
                    <a:pt x="11478" y="13449"/>
                  </a:cubicBezTo>
                  <a:cubicBezTo>
                    <a:pt x="11564" y="13549"/>
                    <a:pt x="11680" y="13598"/>
                    <a:pt x="11796" y="13598"/>
                  </a:cubicBezTo>
                  <a:cubicBezTo>
                    <a:pt x="11904" y="13598"/>
                    <a:pt x="12012" y="13555"/>
                    <a:pt x="12097" y="13468"/>
                  </a:cubicBezTo>
                  <a:lnTo>
                    <a:pt x="16715" y="8710"/>
                  </a:lnTo>
                  <a:cubicBezTo>
                    <a:pt x="17049" y="8366"/>
                    <a:pt x="17577" y="8383"/>
                    <a:pt x="17892" y="8746"/>
                  </a:cubicBezTo>
                  <a:cubicBezTo>
                    <a:pt x="18208" y="9109"/>
                    <a:pt x="18193" y="9685"/>
                    <a:pt x="17860" y="10028"/>
                  </a:cubicBezTo>
                  <a:lnTo>
                    <a:pt x="12390" y="15664"/>
                  </a:lnTo>
                  <a:cubicBezTo>
                    <a:pt x="12253" y="15804"/>
                    <a:pt x="12215" y="16023"/>
                    <a:pt x="12293" y="16209"/>
                  </a:cubicBezTo>
                  <a:cubicBezTo>
                    <a:pt x="12371" y="16394"/>
                    <a:pt x="12549" y="16505"/>
                    <a:pt x="12735" y="16484"/>
                  </a:cubicBezTo>
                  <a:lnTo>
                    <a:pt x="15263" y="16200"/>
                  </a:lnTo>
                  <a:cubicBezTo>
                    <a:pt x="15719" y="16149"/>
                    <a:pt x="16129" y="16513"/>
                    <a:pt x="16176" y="17010"/>
                  </a:cubicBezTo>
                  <a:cubicBezTo>
                    <a:pt x="16198" y="17251"/>
                    <a:pt x="16133" y="17487"/>
                    <a:pt x="15993" y="17675"/>
                  </a:cubicBezTo>
                  <a:cubicBezTo>
                    <a:pt x="15852" y="17863"/>
                    <a:pt x="15653" y="17980"/>
                    <a:pt x="15431" y="18005"/>
                  </a:cubicBezTo>
                  <a:cubicBezTo>
                    <a:pt x="15431" y="18005"/>
                    <a:pt x="7669" y="18874"/>
                    <a:pt x="7669" y="18874"/>
                  </a:cubicBezTo>
                  <a:close/>
                  <a:moveTo>
                    <a:pt x="6684" y="5794"/>
                  </a:moveTo>
                  <a:cubicBezTo>
                    <a:pt x="6403" y="5398"/>
                    <a:pt x="6471" y="4827"/>
                    <a:pt x="6835" y="4521"/>
                  </a:cubicBezTo>
                  <a:cubicBezTo>
                    <a:pt x="7198" y="4216"/>
                    <a:pt x="7722" y="4290"/>
                    <a:pt x="8002" y="4686"/>
                  </a:cubicBezTo>
                  <a:lnTo>
                    <a:pt x="8108" y="4835"/>
                  </a:lnTo>
                  <a:lnTo>
                    <a:pt x="7806" y="5146"/>
                  </a:lnTo>
                  <a:cubicBezTo>
                    <a:pt x="7805" y="5147"/>
                    <a:pt x="7805" y="5148"/>
                    <a:pt x="7804" y="5148"/>
                  </a:cubicBezTo>
                  <a:lnTo>
                    <a:pt x="6892" y="6088"/>
                  </a:lnTo>
                  <a:cubicBezTo>
                    <a:pt x="6892" y="6088"/>
                    <a:pt x="6684" y="5794"/>
                    <a:pt x="6684" y="5794"/>
                  </a:cubicBezTo>
                  <a:close/>
                  <a:moveTo>
                    <a:pt x="8189" y="1901"/>
                  </a:moveTo>
                  <a:cubicBezTo>
                    <a:pt x="8365" y="1753"/>
                    <a:pt x="8584" y="1689"/>
                    <a:pt x="8804" y="1720"/>
                  </a:cubicBezTo>
                  <a:cubicBezTo>
                    <a:pt x="9025" y="1751"/>
                    <a:pt x="9221" y="1874"/>
                    <a:pt x="9357" y="2066"/>
                  </a:cubicBezTo>
                  <a:lnTo>
                    <a:pt x="10288" y="3382"/>
                  </a:lnTo>
                  <a:cubicBezTo>
                    <a:pt x="10275" y="3381"/>
                    <a:pt x="10262" y="3380"/>
                    <a:pt x="10249" y="3380"/>
                  </a:cubicBezTo>
                  <a:cubicBezTo>
                    <a:pt x="9792" y="3366"/>
                    <a:pt x="9359" y="3547"/>
                    <a:pt x="9028" y="3888"/>
                  </a:cubicBezTo>
                  <a:lnTo>
                    <a:pt x="8747" y="4177"/>
                  </a:lnTo>
                  <a:lnTo>
                    <a:pt x="8697" y="4104"/>
                  </a:lnTo>
                  <a:cubicBezTo>
                    <a:pt x="8696" y="4104"/>
                    <a:pt x="8696" y="4104"/>
                    <a:pt x="8696" y="4104"/>
                  </a:cubicBezTo>
                  <a:cubicBezTo>
                    <a:pt x="8696" y="4103"/>
                    <a:pt x="8696" y="4103"/>
                    <a:pt x="8696" y="4103"/>
                  </a:cubicBezTo>
                  <a:lnTo>
                    <a:pt x="8038" y="3174"/>
                  </a:lnTo>
                  <a:cubicBezTo>
                    <a:pt x="7758" y="2778"/>
                    <a:pt x="7825" y="2207"/>
                    <a:pt x="8189" y="1901"/>
                  </a:cubicBezTo>
                  <a:cubicBezTo>
                    <a:pt x="8189" y="1901"/>
                    <a:pt x="8189" y="1901"/>
                    <a:pt x="8189" y="1901"/>
                  </a:cubicBezTo>
                  <a:close/>
                  <a:moveTo>
                    <a:pt x="10542" y="1744"/>
                  </a:moveTo>
                  <a:cubicBezTo>
                    <a:pt x="10571" y="1504"/>
                    <a:pt x="10683" y="1290"/>
                    <a:pt x="10859" y="1142"/>
                  </a:cubicBezTo>
                  <a:cubicBezTo>
                    <a:pt x="11223" y="836"/>
                    <a:pt x="11747" y="910"/>
                    <a:pt x="12027" y="1306"/>
                  </a:cubicBezTo>
                  <a:lnTo>
                    <a:pt x="13580" y="3501"/>
                  </a:lnTo>
                  <a:cubicBezTo>
                    <a:pt x="13222" y="3550"/>
                    <a:pt x="12889" y="3720"/>
                    <a:pt x="12622" y="3995"/>
                  </a:cubicBezTo>
                  <a:lnTo>
                    <a:pt x="12162" y="4468"/>
                  </a:lnTo>
                  <a:lnTo>
                    <a:pt x="10709" y="2415"/>
                  </a:lnTo>
                  <a:cubicBezTo>
                    <a:pt x="10709" y="2414"/>
                    <a:pt x="10708" y="2414"/>
                    <a:pt x="10708" y="2414"/>
                  </a:cubicBezTo>
                  <a:cubicBezTo>
                    <a:pt x="10573" y="2222"/>
                    <a:pt x="10513" y="1984"/>
                    <a:pt x="10542" y="1744"/>
                  </a:cubicBezTo>
                  <a:cubicBezTo>
                    <a:pt x="10542" y="1744"/>
                    <a:pt x="10542" y="1744"/>
                    <a:pt x="10542" y="1744"/>
                  </a:cubicBezTo>
                  <a:close/>
                  <a:moveTo>
                    <a:pt x="17403" y="4742"/>
                  </a:moveTo>
                  <a:cubicBezTo>
                    <a:pt x="17403" y="4241"/>
                    <a:pt x="17776" y="3834"/>
                    <a:pt x="18235" y="3834"/>
                  </a:cubicBezTo>
                  <a:lnTo>
                    <a:pt x="18236" y="3834"/>
                  </a:lnTo>
                  <a:cubicBezTo>
                    <a:pt x="18695" y="3834"/>
                    <a:pt x="19068" y="4240"/>
                    <a:pt x="19069" y="4741"/>
                  </a:cubicBezTo>
                  <a:lnTo>
                    <a:pt x="19082" y="13240"/>
                  </a:lnTo>
                  <a:cubicBezTo>
                    <a:pt x="19018" y="14728"/>
                    <a:pt x="18360" y="16103"/>
                    <a:pt x="17278" y="17012"/>
                  </a:cubicBezTo>
                  <a:cubicBezTo>
                    <a:pt x="17205" y="17073"/>
                    <a:pt x="17130" y="17131"/>
                    <a:pt x="17054" y="17188"/>
                  </a:cubicBezTo>
                  <a:cubicBezTo>
                    <a:pt x="17057" y="17097"/>
                    <a:pt x="17055" y="17005"/>
                    <a:pt x="17046" y="16913"/>
                  </a:cubicBezTo>
                  <a:cubicBezTo>
                    <a:pt x="16951" y="15893"/>
                    <a:pt x="16111" y="15147"/>
                    <a:pt x="15173" y="15251"/>
                  </a:cubicBezTo>
                  <a:lnTo>
                    <a:pt x="13928" y="15391"/>
                  </a:lnTo>
                  <a:lnTo>
                    <a:pt x="18461" y="10721"/>
                  </a:lnTo>
                  <a:cubicBezTo>
                    <a:pt x="19145" y="10016"/>
                    <a:pt x="19176" y="8836"/>
                    <a:pt x="18528" y="8091"/>
                  </a:cubicBezTo>
                  <a:cubicBezTo>
                    <a:pt x="18308" y="7837"/>
                    <a:pt x="18037" y="7666"/>
                    <a:pt x="17748" y="7578"/>
                  </a:cubicBezTo>
                  <a:cubicBezTo>
                    <a:pt x="18177" y="6873"/>
                    <a:pt x="18121" y="5913"/>
                    <a:pt x="17566" y="5273"/>
                  </a:cubicBezTo>
                  <a:cubicBezTo>
                    <a:pt x="17514" y="5214"/>
                    <a:pt x="17460" y="5159"/>
                    <a:pt x="17404" y="5110"/>
                  </a:cubicBezTo>
                  <a:cubicBezTo>
                    <a:pt x="17404" y="5110"/>
                    <a:pt x="17403" y="4742"/>
                    <a:pt x="17403" y="4742"/>
                  </a:cubicBezTo>
                  <a:close/>
                  <a:moveTo>
                    <a:pt x="21442" y="16252"/>
                  </a:moveTo>
                  <a:lnTo>
                    <a:pt x="19878" y="14048"/>
                  </a:lnTo>
                  <a:cubicBezTo>
                    <a:pt x="19920" y="13793"/>
                    <a:pt x="19946" y="13534"/>
                    <a:pt x="19957" y="13272"/>
                  </a:cubicBezTo>
                  <a:cubicBezTo>
                    <a:pt x="19957" y="13265"/>
                    <a:pt x="19957" y="13257"/>
                    <a:pt x="19957" y="13250"/>
                  </a:cubicBezTo>
                  <a:lnTo>
                    <a:pt x="19944" y="4739"/>
                  </a:lnTo>
                  <a:cubicBezTo>
                    <a:pt x="19943" y="3714"/>
                    <a:pt x="19177" y="2880"/>
                    <a:pt x="18236" y="2880"/>
                  </a:cubicBezTo>
                  <a:lnTo>
                    <a:pt x="18235" y="2880"/>
                  </a:lnTo>
                  <a:cubicBezTo>
                    <a:pt x="17305" y="2881"/>
                    <a:pt x="16547" y="3696"/>
                    <a:pt x="16529" y="4705"/>
                  </a:cubicBezTo>
                  <a:cubicBezTo>
                    <a:pt x="16229" y="4665"/>
                    <a:pt x="15921" y="4713"/>
                    <a:pt x="15639" y="4847"/>
                  </a:cubicBezTo>
                  <a:lnTo>
                    <a:pt x="12721" y="724"/>
                  </a:lnTo>
                  <a:cubicBezTo>
                    <a:pt x="12146" y="-89"/>
                    <a:pt x="11071" y="-240"/>
                    <a:pt x="10325" y="387"/>
                  </a:cubicBezTo>
                  <a:cubicBezTo>
                    <a:pt x="10076" y="595"/>
                    <a:pt x="9890" y="868"/>
                    <a:pt x="9778" y="1178"/>
                  </a:cubicBezTo>
                  <a:cubicBezTo>
                    <a:pt x="9533" y="960"/>
                    <a:pt x="9238" y="820"/>
                    <a:pt x="8917" y="774"/>
                  </a:cubicBezTo>
                  <a:cubicBezTo>
                    <a:pt x="8464" y="711"/>
                    <a:pt x="8016" y="843"/>
                    <a:pt x="7654" y="1146"/>
                  </a:cubicBezTo>
                  <a:cubicBezTo>
                    <a:pt x="7014" y="1684"/>
                    <a:pt x="6821" y="2623"/>
                    <a:pt x="7144" y="3393"/>
                  </a:cubicBezTo>
                  <a:cubicBezTo>
                    <a:pt x="6846" y="3430"/>
                    <a:pt x="6554" y="3553"/>
                    <a:pt x="6300" y="3766"/>
                  </a:cubicBezTo>
                  <a:cubicBezTo>
                    <a:pt x="5554" y="4393"/>
                    <a:pt x="5415" y="5563"/>
                    <a:pt x="5990" y="6376"/>
                  </a:cubicBezTo>
                  <a:lnTo>
                    <a:pt x="6253" y="6747"/>
                  </a:lnTo>
                  <a:lnTo>
                    <a:pt x="3625" y="9455"/>
                  </a:lnTo>
                  <a:cubicBezTo>
                    <a:pt x="2584" y="10526"/>
                    <a:pt x="1979" y="11958"/>
                    <a:pt x="1905" y="13507"/>
                  </a:cubicBezTo>
                  <a:lnTo>
                    <a:pt x="163" y="15035"/>
                  </a:lnTo>
                  <a:cubicBezTo>
                    <a:pt x="-25" y="15200"/>
                    <a:pt x="-55" y="15500"/>
                    <a:pt x="96" y="15705"/>
                  </a:cubicBezTo>
                  <a:lnTo>
                    <a:pt x="4123" y="21181"/>
                  </a:lnTo>
                  <a:cubicBezTo>
                    <a:pt x="4209" y="21299"/>
                    <a:pt x="4336" y="21360"/>
                    <a:pt x="4465" y="21360"/>
                  </a:cubicBezTo>
                  <a:cubicBezTo>
                    <a:pt x="4560" y="21360"/>
                    <a:pt x="4656" y="21326"/>
                    <a:pt x="4736" y="21257"/>
                  </a:cubicBezTo>
                  <a:lnTo>
                    <a:pt x="6484" y="19749"/>
                  </a:lnTo>
                  <a:cubicBezTo>
                    <a:pt x="6894" y="19826"/>
                    <a:pt x="7311" y="19851"/>
                    <a:pt x="7728" y="19826"/>
                  </a:cubicBezTo>
                  <a:cubicBezTo>
                    <a:pt x="7735" y="19826"/>
                    <a:pt x="7742" y="19825"/>
                    <a:pt x="7748" y="19824"/>
                  </a:cubicBezTo>
                  <a:lnTo>
                    <a:pt x="14219" y="19099"/>
                  </a:lnTo>
                  <a:lnTo>
                    <a:pt x="15648" y="21118"/>
                  </a:lnTo>
                  <a:cubicBezTo>
                    <a:pt x="15719" y="21219"/>
                    <a:pt x="15823" y="21284"/>
                    <a:pt x="15938" y="21300"/>
                  </a:cubicBezTo>
                  <a:cubicBezTo>
                    <a:pt x="15957" y="21303"/>
                    <a:pt x="15976" y="21304"/>
                    <a:pt x="15994" y="21304"/>
                  </a:cubicBezTo>
                  <a:cubicBezTo>
                    <a:pt x="16091" y="21304"/>
                    <a:pt x="16185" y="21270"/>
                    <a:pt x="16262" y="21205"/>
                  </a:cubicBezTo>
                  <a:lnTo>
                    <a:pt x="21363" y="16921"/>
                  </a:lnTo>
                  <a:cubicBezTo>
                    <a:pt x="21455" y="16844"/>
                    <a:pt x="21515" y="16730"/>
                    <a:pt x="21530" y="16604"/>
                  </a:cubicBezTo>
                  <a:cubicBezTo>
                    <a:pt x="21545" y="16479"/>
                    <a:pt x="21513" y="16352"/>
                    <a:pt x="21442" y="16252"/>
                  </a:cubicBezTo>
                  <a:cubicBezTo>
                    <a:pt x="21442" y="16252"/>
                    <a:pt x="21442" y="16252"/>
                    <a:pt x="21442" y="16252"/>
                  </a:cubicBezTo>
                  <a:close/>
                </a:path>
              </a:pathLst>
            </a:custGeom>
            <a:solidFill>
              <a:srgbClr val="FFFFFF"/>
            </a:solidFill>
            <a:ln w="12700" cap="flat">
              <a:noFill/>
              <a:miter lim="400000"/>
            </a:ln>
            <a:effectLst/>
          </p:spPr>
          <p:txBody>
            <a:bodyPr wrap="square" lIns="14288" tIns="14288" rIns="14288" bIns="14288" numCol="1" anchor="ctr">
              <a:noAutofit/>
            </a:bodyPr>
            <a:lstStyle/>
            <a:p>
              <a:pPr marL="0" marR="0" lvl="0" indent="0" algn="ctr" defTabSz="171446"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125"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Gill Sans"/>
                <a:sym typeface="Gill Sans"/>
              </a:endParaRPr>
            </a:p>
          </p:txBody>
        </p:sp>
      </p:grpSp>
      <p:sp>
        <p:nvSpPr>
          <p:cNvPr id="31209" name="Shape 31209"/>
          <p:cNvSpPr/>
          <p:nvPr/>
        </p:nvSpPr>
        <p:spPr>
          <a:xfrm>
            <a:off x="696686" y="3105044"/>
            <a:ext cx="7605485" cy="136806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nSpc>
                <a:spcPct val="120000"/>
              </a:lnSpc>
              <a:defRPr sz="2500">
                <a:solidFill>
                  <a:srgbClr val="A9AFBA"/>
                </a:solidFill>
                <a:latin typeface="Geomanist Bold"/>
                <a:ea typeface="Geomanist Bold"/>
                <a:cs typeface="Geomanist Bold"/>
                <a:sym typeface="Geomanist Bold"/>
              </a:defRPr>
            </a:lvl1pPr>
          </a:lstStyle>
          <a:p>
            <a:pPr lvl="0"/>
            <a:r>
              <a:rPr lang="en-US" sz="1800" dirty="0">
                <a:solidFill>
                  <a:srgbClr val="FFFFFF"/>
                </a:solidFill>
              </a:rPr>
              <a:t>Visit </a:t>
            </a:r>
            <a:r>
              <a:rPr lang="en-US" sz="1800" dirty="0">
                <a:solidFill>
                  <a:srgbClr val="FFFFFF"/>
                </a:solidFill>
                <a:hlinkClick r:id="rId2"/>
              </a:rPr>
              <a:t>www.since911.com</a:t>
            </a:r>
            <a:r>
              <a:rPr lang="en-US" sz="1800" dirty="0">
                <a:solidFill>
                  <a:srgbClr val="FFFFFF"/>
                </a:solidFill>
              </a:rPr>
              <a:t> to learn more about </a:t>
            </a:r>
            <a:r>
              <a:rPr lang="en-US" sz="1800">
                <a:solidFill>
                  <a:srgbClr val="FFFFFF"/>
                </a:solidFill>
              </a:rPr>
              <a:t>our work or </a:t>
            </a:r>
            <a:r>
              <a:rPr lang="en-US" sz="1800" dirty="0">
                <a:solidFill>
                  <a:srgbClr val="FFFFFF"/>
                </a:solidFill>
              </a:rPr>
              <a:t>contact us using the details below to find out more.</a:t>
            </a:r>
          </a:p>
          <a:p>
            <a:pPr lvl="0"/>
            <a:endParaRPr lang="en-US" sz="1800" dirty="0">
              <a:solidFill>
                <a:srgbClr val="FFFFFF"/>
              </a:solidFill>
            </a:endParaRPr>
          </a:p>
          <a:p>
            <a:pPr lvl="0"/>
            <a:r>
              <a:rPr lang="pt-BR" sz="1800" dirty="0">
                <a:solidFill>
                  <a:srgbClr val="FFFFFF"/>
                </a:solidFill>
              </a:rPr>
              <a:t>WWW.SINCE911.COM | @SINCE911UK | INFO@SINCE911.COM</a:t>
            </a:r>
            <a:endParaRPr lang="en-US" sz="1800" dirty="0">
              <a:solidFill>
                <a:srgbClr val="FFFFFF"/>
              </a:solidFill>
            </a:endParaRPr>
          </a:p>
        </p:txBody>
      </p:sp>
    </p:spTree>
    <p:extLst>
      <p:ext uri="{BB962C8B-B14F-4D97-AF65-F5344CB8AC3E}">
        <p14:creationId xmlns:p14="http://schemas.microsoft.com/office/powerpoint/2010/main" val="1829237015"/>
      </p:ext>
    </p:extLst>
  </p:cSld>
  <p:clrMapOvr>
    <a:masterClrMapping/>
  </p:clrMapOvr>
  <mc:AlternateContent xmlns:mc="http://schemas.openxmlformats.org/markup-compatibility/2006" xmlns:p14="http://schemas.microsoft.com/office/powerpoint/2010/main">
    <mc:Choice Requires="p14">
      <p:transition spd="slow" p14:dur="1500">
        <p14:warp dir="in"/>
      </p:transition>
    </mc:Choice>
    <mc:Fallback xmlns="">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iterate>
                                    <p:tmAbs val="0"/>
                                  </p:iterate>
                                  <p:childTnLst>
                                    <p:set>
                                      <p:cBhvr>
                                        <p:cTn id="6" fill="hold"/>
                                        <p:tgtEl>
                                          <p:spTgt spid="31197"/>
                                        </p:tgtEl>
                                        <p:attrNameLst>
                                          <p:attrName>style.visibility</p:attrName>
                                        </p:attrNameLst>
                                      </p:cBhvr>
                                      <p:to>
                                        <p:strVal val="visible"/>
                                      </p:to>
                                    </p:set>
                                    <p:anim calcmode="lin" valueType="num">
                                      <p:cBhvr>
                                        <p:cTn id="7" dur="1000" fill="hold"/>
                                        <p:tgtEl>
                                          <p:spTgt spid="31197"/>
                                        </p:tgtEl>
                                        <p:attrNameLst>
                                          <p:attrName>ppt_w</p:attrName>
                                        </p:attrNameLst>
                                      </p:cBhvr>
                                      <p:tavLst>
                                        <p:tav tm="0">
                                          <p:val>
                                            <p:strVal val="4*#ppt_w"/>
                                          </p:val>
                                        </p:tav>
                                        <p:tav tm="100000">
                                          <p:val>
                                            <p:strVal val="#ppt_w"/>
                                          </p:val>
                                        </p:tav>
                                      </p:tavLst>
                                    </p:anim>
                                    <p:anim calcmode="lin" valueType="num">
                                      <p:cBhvr>
                                        <p:cTn id="8" dur="1000" fill="hold"/>
                                        <p:tgtEl>
                                          <p:spTgt spid="31197"/>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97"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HELPING TEACHERS EXPLAIN WHAT HAPPENED </a:t>
              </a:r>
            </a:p>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4C6077"/>
                  </a:solidFill>
                  <a:latin typeface="Geomanist Black"/>
                  <a:sym typeface="Geomanist Black"/>
                </a:rPr>
                <a:t>on September 11th 2001</a:t>
              </a:r>
            </a:p>
          </p:txBody>
        </p:sp>
      </p:grpSp>
      <p:sp>
        <p:nvSpPr>
          <p:cNvPr id="4953" name="Shape 4953"/>
          <p:cNvSpPr/>
          <p:nvPr/>
        </p:nvSpPr>
        <p:spPr>
          <a:xfrm>
            <a:off x="456457" y="2386968"/>
            <a:ext cx="8225926" cy="1688156"/>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pPr marL="228600" indent="-228600">
              <a:buAutoNum type="arabicPeriod"/>
            </a:pPr>
            <a:r>
              <a:rPr lang="en-GB" sz="1000" dirty="0"/>
              <a:t>Introduction</a:t>
            </a:r>
          </a:p>
          <a:p>
            <a:pPr marL="228600" indent="-228600">
              <a:buAutoNum type="arabicPeriod"/>
            </a:pPr>
            <a:r>
              <a:rPr lang="en-GB" sz="1000" dirty="0"/>
              <a:t>What happened</a:t>
            </a:r>
          </a:p>
          <a:p>
            <a:pPr marL="228600" indent="-228600">
              <a:buAutoNum type="arabicPeriod"/>
            </a:pPr>
            <a:r>
              <a:rPr lang="en-GB" sz="1000" dirty="0"/>
              <a:t>How others came to help</a:t>
            </a:r>
          </a:p>
          <a:p>
            <a:pPr marL="228600" indent="-228600">
              <a:buAutoNum type="arabicPeriod"/>
            </a:pPr>
            <a:r>
              <a:rPr lang="en-GB" sz="1000" dirty="0"/>
              <a:t>The heroes and helpers</a:t>
            </a:r>
          </a:p>
          <a:p>
            <a:pPr marL="228600" indent="-228600">
              <a:buAutoNum type="arabicPeriod"/>
            </a:pPr>
            <a:r>
              <a:rPr lang="en-GB" sz="1000"/>
              <a:t>Interview </a:t>
            </a:r>
            <a:r>
              <a:rPr lang="en-GB" sz="1000" dirty="0"/>
              <a:t>with Tom Von Essen. Commissioner of the Fire Dept of NY on the day </a:t>
            </a:r>
          </a:p>
          <a:p>
            <a:pPr marL="228600" indent="-228600">
              <a:buAutoNum type="arabicPeriod"/>
            </a:pPr>
            <a:r>
              <a:rPr lang="en-GB" sz="1000" dirty="0"/>
              <a:t>We can still help </a:t>
            </a:r>
          </a:p>
          <a:p>
            <a:pPr marL="228600" indent="-228600">
              <a:buAutoNum type="arabicPeriod"/>
            </a:pPr>
            <a:r>
              <a:rPr lang="en-GB" sz="1000" dirty="0"/>
              <a:t>Making sense of what happened</a:t>
            </a:r>
          </a:p>
          <a:p>
            <a:pPr marL="228600" indent="-228600">
              <a:buAutoNum type="arabicPeriod"/>
            </a:pPr>
            <a:endParaRPr lang="en-GB" sz="1000" dirty="0"/>
          </a:p>
          <a:p>
            <a:pPr marL="228600" indent="-228600">
              <a:buAutoNum type="arabicPeriod"/>
            </a:pPr>
            <a:endParaRPr lang="en-GB" sz="1000" dirty="0"/>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1966123240"/>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1. HELPING TEACHERS EXPLAIN WHAT HAPPENED</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1146470"/>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None of the pupils in your school were born in September 2001, and on the occasion of the twenty-fourth anniversary many will be wondering what happened that day and why it happened. They may have questions about the day itself or about what relevance it has to them today.</a:t>
            </a:r>
          </a:p>
          <a:p>
            <a:endParaRPr lang="en-GB" sz="1000" dirty="0"/>
          </a:p>
          <a:p>
            <a:r>
              <a:rPr lang="en-GB" sz="1000" dirty="0"/>
              <a:t>This presentation pack, along with the accompanying FAQ sheet will provide you with content for an assembly or the basis for discussion. You can choose which elements are best suited for your school. Should you or your pupils have further questions you will find links to helpful resources at the end of the document.</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1104162420"/>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56457" y="1493135"/>
            <a:ext cx="3565081" cy="742989"/>
            <a:chOff x="0" y="904209"/>
            <a:chExt cx="9506883" cy="1788542"/>
          </a:xfrm>
        </p:grpSpPr>
        <p:grpSp>
          <p:nvGrpSpPr>
            <p:cNvPr id="4951" name="Group 4951"/>
            <p:cNvGrpSpPr/>
            <p:nvPr/>
          </p:nvGrpSpPr>
          <p:grpSpPr>
            <a:xfrm>
              <a:off x="141821" y="2495523"/>
              <a:ext cx="4189069" cy="197228"/>
              <a:chOff x="0" y="-2401587"/>
              <a:chExt cx="4189067" cy="197227"/>
            </a:xfrm>
          </p:grpSpPr>
          <p:sp>
            <p:nvSpPr>
              <p:cNvPr id="4945" name="Shape 4945"/>
              <p:cNvSpPr/>
              <p:nvPr/>
            </p:nvSpPr>
            <p:spPr>
              <a:xfrm>
                <a:off x="0" y="-2401582"/>
                <a:ext cx="619997" cy="197217"/>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713813" y="-2401584"/>
                <a:ext cx="619997" cy="197216"/>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427629" y="-2401582"/>
                <a:ext cx="619997" cy="197222"/>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141444" y="-2401584"/>
                <a:ext cx="619997" cy="197216"/>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855257" y="-2401584"/>
                <a:ext cx="619997" cy="197216"/>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69070" y="-2401587"/>
                <a:ext cx="619997" cy="197222"/>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9506883" cy="1314309"/>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2.WHAT HAPPENED</a:t>
              </a: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GB" sz="2400" cap="all" dirty="0">
                  <a:solidFill>
                    <a:srgbClr val="4C6077"/>
                  </a:solidFill>
                  <a:latin typeface="Geomanist Black"/>
                  <a:sym typeface="Geomanist Black"/>
                </a:rPr>
                <a:t>on September 11th 2001?</a:t>
              </a:r>
            </a:p>
          </p:txBody>
        </p:sp>
      </p:grpSp>
      <p:sp>
        <p:nvSpPr>
          <p:cNvPr id="4953" name="Shape 4953"/>
          <p:cNvSpPr/>
          <p:nvPr/>
        </p:nvSpPr>
        <p:spPr>
          <a:xfrm>
            <a:off x="419306" y="2488238"/>
            <a:ext cx="3322470" cy="538226"/>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pPr lvl="0"/>
            <a:r>
              <a:rPr lang="en-US" sz="1400" dirty="0">
                <a:solidFill>
                  <a:schemeClr val="tx1"/>
                </a:solidFill>
                <a:latin typeface="Geomanist Bold" panose="02000503000000020004" pitchFamily="50" charset="0"/>
                <a:hlinkClick r:id="rId2">
                  <a:extLst>
                    <a:ext uri="{A12FA001-AC4F-418D-AE19-62706E023703}">
                      <ahyp:hlinkClr xmlns:ahyp="http://schemas.microsoft.com/office/drawing/2018/hyperlinkcolor" val="tx"/>
                    </a:ext>
                  </a:extLst>
                </a:hlinkClick>
              </a:rPr>
              <a:t>FOOTAGE OF THE SECOND PLANE STRIKING THE WORLD TRADE CENTRE</a:t>
            </a:r>
            <a:endParaRPr lang="en-US" sz="1400" dirty="0">
              <a:solidFill>
                <a:schemeClr val="tx1"/>
              </a:solidFill>
              <a:latin typeface="Geomanist Bold" panose="02000503000000020004" pitchFamily="50" charset="0"/>
            </a:endParaRPr>
          </a:p>
        </p:txBody>
      </p:sp>
      <p:pic>
        <p:nvPicPr>
          <p:cNvPr id="4954" name="pasted-image.pdf"/>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pic>
        <p:nvPicPr>
          <p:cNvPr id="3" name="Picture 2" descr="A picture containing sky, outdoor, smoke, air&#10;&#10;Description automatically generated">
            <a:extLst>
              <a:ext uri="{FF2B5EF4-FFF2-40B4-BE49-F238E27FC236}">
                <a16:creationId xmlns:a16="http://schemas.microsoft.com/office/drawing/2014/main" id="{15D1FE52-609B-9040-83CB-7278990001B4}"/>
              </a:ext>
            </a:extLst>
          </p:cNvPr>
          <p:cNvPicPr>
            <a:picLocks noChangeAspect="1"/>
          </p:cNvPicPr>
          <p:nvPr/>
        </p:nvPicPr>
        <p:blipFill rotWithShape="1">
          <a:blip r:embed="rId4">
            <a:extLst>
              <a:ext uri="{28A0092B-C50C-407E-A947-70E740481C1C}">
                <a14:useLocalDpi xmlns:a14="http://schemas.microsoft.com/office/drawing/2010/main" val="0"/>
              </a:ext>
            </a:extLst>
          </a:blip>
          <a:srcRect l="34116" t="-243" r="-9851" b="-312"/>
          <a:stretch/>
        </p:blipFill>
        <p:spPr>
          <a:xfrm>
            <a:off x="4553224" y="-12541"/>
            <a:ext cx="5193890" cy="5172074"/>
          </a:xfrm>
          <a:prstGeom prst="rect">
            <a:avLst/>
          </a:prstGeom>
        </p:spPr>
      </p:pic>
    </p:spTree>
    <p:extLst>
      <p:ext uri="{BB962C8B-B14F-4D97-AF65-F5344CB8AC3E}">
        <p14:creationId xmlns:p14="http://schemas.microsoft.com/office/powerpoint/2010/main" val="2683355204"/>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2.WHAT HAPPENED</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611486"/>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pPr lvl="0"/>
            <a:r>
              <a:rPr lang="en-GB" sz="1000" dirty="0"/>
              <a:t>On 11th September 2001, terrorists hijacked planes and flew them into the twin towers of the World Trade </a:t>
            </a:r>
            <a:r>
              <a:rPr lang="en-GB" sz="1000" dirty="0" err="1"/>
              <a:t>Center</a:t>
            </a:r>
            <a:r>
              <a:rPr lang="en-GB" sz="1000" dirty="0"/>
              <a:t> in New York and the Pentagon (a fourth plane was crashed in Pennsylvania), together killing 2,977 people. To this day, 9/11 remains the world’s most fatal terrorist event in recent times.  </a:t>
            </a:r>
          </a:p>
          <a:p>
            <a:endParaRPr lang="en-GB" sz="1000" dirty="0"/>
          </a:p>
          <a:p>
            <a:r>
              <a:rPr lang="en-GB" sz="1000" dirty="0"/>
              <a:t>It’s worth reminding ourselves that no child in school today was alive when these events occurred, however they are all familiar with images, videos and conspiracy theories shared on social media.</a:t>
            </a:r>
          </a:p>
          <a:p>
            <a:r>
              <a:rPr lang="en-GB" sz="1000" dirty="0"/>
              <a:t> </a:t>
            </a:r>
          </a:p>
          <a:p>
            <a:r>
              <a:rPr lang="en-GB" sz="1000" dirty="0"/>
              <a:t>The terrorist attacks that happened in 2001 shocked the world. To many, it felt as if they had come out of the blue; the USA had never been subject to this kind of terrorist attack before. The scale of the attack was difficult to take in and it was viewed worldwide on television as it was taking place. When it happened, it felt like the end of the world and no one knew when the attacks would stop or who might be next. Many people said they felt it bore a terrible similarity to many disaster movies...except that this was for real.</a:t>
            </a:r>
          </a:p>
          <a:p>
            <a:r>
              <a:rPr lang="en-GB" sz="1000" dirty="0"/>
              <a:t> </a:t>
            </a:r>
          </a:p>
          <a:p>
            <a:r>
              <a:rPr lang="en-GB" sz="1000" dirty="0"/>
              <a:t>But the events of September 11th didn’t happen in isolation, and for those who were studying global political events, there were lots of signs that these attacks were on the cards.</a:t>
            </a:r>
          </a:p>
          <a:p>
            <a:r>
              <a:rPr lang="en-GB" sz="1000" dirty="0"/>
              <a:t> </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2532054404"/>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WHAT HAPPENED</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069799"/>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It’s also important to remember extremism based on religion and beliefs has been used to justify violence against people throughout history, and these acts are not the sole preserve of extremist Muslim groups. </a:t>
            </a:r>
          </a:p>
          <a:p>
            <a:endParaRPr lang="en-GB" sz="1000" dirty="0"/>
          </a:p>
          <a:p>
            <a:r>
              <a:rPr lang="en-GB" sz="1000" dirty="0"/>
              <a:t>Sadly, there have been many other examples of violent extremist acts, for example, the </a:t>
            </a:r>
            <a:r>
              <a:rPr lang="en-GB" sz="1000" b="1" dirty="0"/>
              <a:t>Hanau shootings</a:t>
            </a:r>
            <a:r>
              <a:rPr lang="en-GB" sz="1000" dirty="0"/>
              <a:t> that took place in February 2020, when 11 people were killed and five others wounded in a terrorist shooting spree by a far-right extremist in Frankfurt, Hesse, Germany. Another example was in 2016 when Jo Cox, the Member of Parliament (MP) for the Batley and </a:t>
            </a:r>
            <a:r>
              <a:rPr lang="en-GB" sz="1000" dirty="0" err="1"/>
              <a:t>Spen</a:t>
            </a:r>
            <a:r>
              <a:rPr lang="en-GB" sz="1000" dirty="0"/>
              <a:t> constituency was murdered by Thomas </a:t>
            </a:r>
            <a:r>
              <a:rPr lang="en-GB" sz="1000" dirty="0" err="1"/>
              <a:t>Mair</a:t>
            </a:r>
            <a:r>
              <a:rPr lang="en-GB" sz="1000" dirty="0"/>
              <a:t>, who was motivated by extreme right-wing ideology. </a:t>
            </a:r>
          </a:p>
          <a:p>
            <a:endParaRPr lang="en-GB" sz="1000" dirty="0"/>
          </a:p>
          <a:p>
            <a:endParaRPr lang="en-GB" sz="1000" dirty="0">
              <a:solidFill>
                <a:schemeClr val="tx1"/>
              </a:solidFill>
            </a:endParaRPr>
          </a:p>
          <a:p>
            <a:r>
              <a:rPr lang="en-GB" sz="1000" dirty="0">
                <a:solidFill>
                  <a:schemeClr val="tx1"/>
                </a:solidFill>
                <a:hlinkClick r:id="rId2">
                  <a:extLst>
                    <a:ext uri="{A12FA001-AC4F-418D-AE19-62706E023703}">
                      <ahyp:hlinkClr xmlns:ahyp="http://schemas.microsoft.com/office/drawing/2018/hyperlinkcolor" val="tx"/>
                    </a:ext>
                  </a:extLst>
                </a:hlinkClick>
              </a:rPr>
              <a:t>TERRORISM TIMELINE </a:t>
            </a:r>
            <a:endParaRPr lang="en-GB" sz="1000" dirty="0">
              <a:solidFill>
                <a:schemeClr val="tx1"/>
              </a:solidFill>
            </a:endParaRPr>
          </a:p>
          <a:p>
            <a:r>
              <a:rPr lang="en-GB" sz="1000" dirty="0"/>
              <a:t> </a:t>
            </a:r>
          </a:p>
        </p:txBody>
      </p:sp>
      <p:pic>
        <p:nvPicPr>
          <p:cNvPr id="4954" name="pasted-image.pdf"/>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2758724451"/>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29196" y="1561968"/>
            <a:ext cx="8220766" cy="3280899"/>
            <a:chOff x="-42726" y="1087763"/>
            <a:chExt cx="10833780" cy="8749046"/>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29784" y="3221215"/>
              <a:ext cx="4189069" cy="197266"/>
              <a:chOff x="-112037" y="-1675902"/>
              <a:chExt cx="4189067" cy="197265"/>
            </a:xfrm>
          </p:grpSpPr>
          <p:sp>
            <p:nvSpPr>
              <p:cNvPr id="4945" name="Shape 4945"/>
              <p:cNvSpPr/>
              <p:nvPr/>
            </p:nvSpPr>
            <p:spPr>
              <a:xfrm>
                <a:off x="-112037" y="-1675902"/>
                <a:ext cx="619997" cy="197220"/>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01775" y="-1675902"/>
                <a:ext cx="619997" cy="197225"/>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15591" y="-1675901"/>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29405" y="-1675897"/>
                <a:ext cx="619997" cy="197225"/>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43219" y="-1675897"/>
                <a:ext cx="619997" cy="197225"/>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457033" y="-1675865"/>
                <a:ext cx="619997" cy="197228"/>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42726" y="1087763"/>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3.WE CAN FIND COMFORT IN HOW OTHERS CAME TO HELP</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61617" y="2579473"/>
            <a:ext cx="8225926" cy="1318825"/>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You’ll know this from times in your own life. When someone you love gets sick, you will have doctors and nurses who help that person get better again, or make them more comfortable so they can die with dignity. Whenever one of our school buses break down, people passing in the street will stop to see if the driver is okay, then mechanics send out a pick-up truck, and (teacher at school) makes sure everyone gets home safely.</a:t>
            </a:r>
          </a:p>
          <a:p>
            <a:r>
              <a:rPr lang="en-GB" sz="1000" dirty="0"/>
              <a:t> </a:t>
            </a:r>
          </a:p>
          <a:p>
            <a:r>
              <a:rPr lang="en-GB" sz="1000" dirty="0"/>
              <a:t>This can be really comforting to think about – no matter how bad times get, look out for the helpers, because their actions remind us of the kindness of humanity.</a:t>
            </a:r>
          </a:p>
          <a:p>
            <a:r>
              <a:rPr lang="en-GB" sz="1000" dirty="0"/>
              <a:t> </a:t>
            </a:r>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406178838"/>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4.The heroes and helpers</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15512"/>
            <a:ext cx="4115543" cy="2611486"/>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dirty="0"/>
              <a:t>Although 9/11 will always be remembered with sadness, there were also acts of extreme bravery and courage. </a:t>
            </a:r>
          </a:p>
          <a:p>
            <a:r>
              <a:rPr lang="en-GB" sz="1000" dirty="0"/>
              <a:t> </a:t>
            </a:r>
          </a:p>
          <a:p>
            <a:r>
              <a:rPr lang="en-GB" sz="1000" dirty="0"/>
              <a:t>The actions of the fire department will always be particularly remembered.  343 Firefighters were amongst those who lost their lives that day.</a:t>
            </a:r>
            <a:endParaRPr lang="en-GB" sz="1000" dirty="0">
              <a:solidFill>
                <a:schemeClr val="tx1"/>
              </a:solidFill>
            </a:endParaRPr>
          </a:p>
          <a:p>
            <a:r>
              <a:rPr lang="en-GB" sz="1000" dirty="0">
                <a:solidFill>
                  <a:schemeClr val="tx1"/>
                </a:solidFill>
              </a:rPr>
              <a:t>  </a:t>
            </a:r>
          </a:p>
          <a:p>
            <a:r>
              <a:rPr lang="en-GB" sz="1000" b="1" dirty="0">
                <a:solidFill>
                  <a:schemeClr val="tx1"/>
                </a:solidFill>
                <a:hlinkClick r:id="rId2">
                  <a:extLst>
                    <a:ext uri="{A12FA001-AC4F-418D-AE19-62706E023703}">
                      <ahyp:hlinkClr xmlns:ahyp="http://schemas.microsoft.com/office/drawing/2018/hyperlinkcolor" val="tx"/>
                    </a:ext>
                  </a:extLst>
                </a:hlinkClick>
              </a:rPr>
              <a:t>Interview with Tom Von Essen, Retired Commissioner, FDNY ­– New York City Fire Department </a:t>
            </a:r>
            <a:r>
              <a:rPr lang="en-GB" sz="1000" b="1" dirty="0">
                <a:solidFill>
                  <a:schemeClr val="tx1"/>
                </a:solidFill>
              </a:rPr>
              <a:t>who was in charge at the time.</a:t>
            </a:r>
          </a:p>
          <a:p>
            <a:endParaRPr lang="en-GB" sz="1000" b="1" dirty="0"/>
          </a:p>
          <a:p>
            <a:r>
              <a:rPr lang="en-GB" sz="1000" b="1" dirty="0"/>
              <a:t>If you can’t play the video the ‘read aloud’ version is laid out over the next pages</a:t>
            </a:r>
          </a:p>
          <a:p>
            <a:endParaRPr lang="en-GB" sz="1000" dirty="0"/>
          </a:p>
          <a:p>
            <a:r>
              <a:rPr lang="en-GB" sz="1000" dirty="0"/>
              <a:t> </a:t>
            </a:r>
          </a:p>
        </p:txBody>
      </p:sp>
      <p:pic>
        <p:nvPicPr>
          <p:cNvPr id="4954" name="pasted-image.pdf"/>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pic>
        <p:nvPicPr>
          <p:cNvPr id="3" name="Picture 2" descr="A picture containing person, group&#10;&#10;Description automatically generated">
            <a:extLst>
              <a:ext uri="{FF2B5EF4-FFF2-40B4-BE49-F238E27FC236}">
                <a16:creationId xmlns:a16="http://schemas.microsoft.com/office/drawing/2014/main" id="{BE5F0437-6585-514A-BBD9-3E23D75A5F66}"/>
              </a:ext>
            </a:extLst>
          </p:cNvPr>
          <p:cNvPicPr>
            <a:picLocks noChangeAspect="1"/>
          </p:cNvPicPr>
          <p:nvPr/>
        </p:nvPicPr>
        <p:blipFill rotWithShape="1">
          <a:blip r:embed="rId4">
            <a:extLst>
              <a:ext uri="{28A0092B-C50C-407E-A947-70E740481C1C}">
                <a14:useLocalDpi xmlns:a14="http://schemas.microsoft.com/office/drawing/2010/main" val="0"/>
              </a:ext>
            </a:extLst>
          </a:blip>
          <a:srcRect l="36428" r="2914"/>
          <a:stretch/>
        </p:blipFill>
        <p:spPr>
          <a:xfrm>
            <a:off x="5000762" y="0"/>
            <a:ext cx="4112806" cy="5143500"/>
          </a:xfrm>
          <a:prstGeom prst="rect">
            <a:avLst/>
          </a:prstGeom>
        </p:spPr>
      </p:pic>
      <p:sp>
        <p:nvSpPr>
          <p:cNvPr id="2" name="TextBox 1"/>
          <p:cNvSpPr txBox="1"/>
          <p:nvPr/>
        </p:nvSpPr>
        <p:spPr>
          <a:xfrm>
            <a:off x="5486244" y="4734057"/>
            <a:ext cx="3255089" cy="287258"/>
          </a:xfrm>
          <a:prstGeom prst="rect">
            <a:avLst/>
          </a:prstGeom>
          <a:solidFill>
            <a:srgbClr val="FFFF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GB" sz="1200" i="0" u="none" strike="noStrike" normalizeH="0" baseline="0">
                <a:ln w="0"/>
                <a:solidFill>
                  <a:schemeClr val="tx1"/>
                </a:solidFill>
                <a:effectLst>
                  <a:outerShdw blurRad="38100" dist="19050" dir="2700000" algn="tl" rotWithShape="0">
                    <a:schemeClr val="dk1">
                      <a:alpha val="40000"/>
                    </a:schemeClr>
                  </a:outerShdw>
                </a:effectLst>
                <a:uFillTx/>
                <a:latin typeface="+mn-lt"/>
                <a:ea typeface="+mn-ea"/>
                <a:cs typeface="+mn-cs"/>
                <a:sym typeface="Helvetica Light"/>
              </a:rPr>
              <a:t>George W Bush </a:t>
            </a:r>
            <a:r>
              <a:rPr kumimoji="0" lang="en-GB" sz="1200" i="0" u="none" strike="noStrike" normalizeH="0" baseline="0" dirty="0">
                <a:ln w="0"/>
                <a:solidFill>
                  <a:schemeClr val="tx1"/>
                </a:solidFill>
                <a:effectLst>
                  <a:outerShdw blurRad="38100" dist="19050" dir="2700000" algn="tl" rotWithShape="0">
                    <a:schemeClr val="dk1">
                      <a:alpha val="40000"/>
                    </a:schemeClr>
                  </a:outerShdw>
                </a:effectLst>
                <a:uFillTx/>
                <a:latin typeface="+mn-lt"/>
                <a:ea typeface="+mn-ea"/>
                <a:cs typeface="+mn-cs"/>
                <a:sym typeface="Helvetica Light"/>
              </a:rPr>
              <a:t>with Tom Von Essen</a:t>
            </a:r>
          </a:p>
        </p:txBody>
      </p:sp>
    </p:spTree>
    <p:extLst>
      <p:ext uri="{BB962C8B-B14F-4D97-AF65-F5344CB8AC3E}">
        <p14:creationId xmlns:p14="http://schemas.microsoft.com/office/powerpoint/2010/main" val="1104197781"/>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52" name="Group 4952"/>
          <p:cNvGrpSpPr/>
          <p:nvPr/>
        </p:nvGrpSpPr>
        <p:grpSpPr>
          <a:xfrm>
            <a:off x="461617" y="1493135"/>
            <a:ext cx="8220766" cy="3349732"/>
            <a:chOff x="0" y="904209"/>
            <a:chExt cx="10833780" cy="8932600"/>
          </a:xfrm>
        </p:grpSpPr>
        <p:sp>
          <p:nvSpPr>
            <p:cNvPr id="4943" name="Shape 4943"/>
            <p:cNvSpPr/>
            <p:nvPr/>
          </p:nvSpPr>
          <p:spPr>
            <a:xfrm>
              <a:off x="0" y="9303325"/>
              <a:ext cx="7705363" cy="533484"/>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lvl1pPr algn="l">
                <a:lnSpc>
                  <a:spcPct val="70000"/>
                </a:lnSpc>
                <a:spcBef>
                  <a:spcPts val="800"/>
                </a:spcBef>
                <a:defRPr sz="4000">
                  <a:solidFill>
                    <a:srgbClr val="FFFFFF"/>
                  </a:solidFill>
                  <a:latin typeface="Geomanist Regular"/>
                  <a:ea typeface="Geomanist Regular"/>
                  <a:cs typeface="Geomanist Regular"/>
                  <a:sym typeface="Geomanist Regular"/>
                </a:defRPr>
              </a:lvl1pPr>
            </a:lstStyle>
            <a:p>
              <a:pPr lvl="0"/>
              <a:r>
                <a:rPr lang="en-US" sz="1500" dirty="0"/>
                <a:t>That's where SINCE 9/11 comes in.</a:t>
              </a:r>
            </a:p>
          </p:txBody>
        </p:sp>
        <p:grpSp>
          <p:nvGrpSpPr>
            <p:cNvPr id="4951" name="Group 4951"/>
            <p:cNvGrpSpPr/>
            <p:nvPr/>
          </p:nvGrpSpPr>
          <p:grpSpPr>
            <a:xfrm>
              <a:off x="74873" y="2474530"/>
              <a:ext cx="4189069" cy="197265"/>
              <a:chOff x="-66948" y="-2422584"/>
              <a:chExt cx="4189067" cy="197264"/>
            </a:xfrm>
          </p:grpSpPr>
          <p:sp>
            <p:nvSpPr>
              <p:cNvPr id="4945" name="Shape 4945"/>
              <p:cNvSpPr/>
              <p:nvPr/>
            </p:nvSpPr>
            <p:spPr>
              <a:xfrm>
                <a:off x="-66948" y="-2422584"/>
                <a:ext cx="619997" cy="197219"/>
              </a:xfrm>
              <a:prstGeom prst="rect">
                <a:avLst/>
              </a:prstGeom>
              <a:solidFill>
                <a:schemeClr val="accent1"/>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6" name="Shape 4946"/>
              <p:cNvSpPr/>
              <p:nvPr/>
            </p:nvSpPr>
            <p:spPr>
              <a:xfrm>
                <a:off x="646864" y="-2422584"/>
                <a:ext cx="619997" cy="197224"/>
              </a:xfrm>
              <a:prstGeom prst="rect">
                <a:avLst/>
              </a:prstGeom>
              <a:solidFill>
                <a:schemeClr val="accent2"/>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7" name="Shape 4947"/>
              <p:cNvSpPr/>
              <p:nvPr/>
            </p:nvSpPr>
            <p:spPr>
              <a:xfrm>
                <a:off x="1360680" y="-2422579"/>
                <a:ext cx="619997" cy="197224"/>
              </a:xfrm>
              <a:prstGeom prst="rect">
                <a:avLst/>
              </a:prstGeom>
              <a:solidFill>
                <a:schemeClr val="accent3"/>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8" name="Shape 4948"/>
              <p:cNvSpPr/>
              <p:nvPr/>
            </p:nvSpPr>
            <p:spPr>
              <a:xfrm>
                <a:off x="2074495" y="-2422579"/>
                <a:ext cx="619997" cy="197224"/>
              </a:xfrm>
              <a:prstGeom prst="rect">
                <a:avLst/>
              </a:prstGeom>
              <a:solidFill>
                <a:schemeClr val="accent4"/>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49" name="Shape 4949"/>
              <p:cNvSpPr/>
              <p:nvPr/>
            </p:nvSpPr>
            <p:spPr>
              <a:xfrm>
                <a:off x="2788308" y="-2422579"/>
                <a:ext cx="619997" cy="197224"/>
              </a:xfrm>
              <a:prstGeom prst="rect">
                <a:avLst/>
              </a:prstGeom>
              <a:solidFill>
                <a:schemeClr val="accent5"/>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sp>
            <p:nvSpPr>
              <p:cNvPr id="4950" name="Shape 4950"/>
              <p:cNvSpPr/>
              <p:nvPr/>
            </p:nvSpPr>
            <p:spPr>
              <a:xfrm>
                <a:off x="3502122" y="-2422547"/>
                <a:ext cx="619997" cy="197227"/>
              </a:xfrm>
              <a:prstGeom prst="rect">
                <a:avLst/>
              </a:prstGeom>
              <a:solidFill>
                <a:schemeClr val="accent6"/>
              </a:solidFill>
              <a:ln w="12700" cap="flat">
                <a:noFill/>
                <a:miter lim="400000"/>
              </a:ln>
              <a:effectLst/>
            </p:spPr>
            <p:txBody>
              <a:bodyPr wrap="square" lIns="19051" tIns="19051" rIns="19051" bIns="19051" numCol="1" anchor="ctr">
                <a:noAutofit/>
              </a:bodyPr>
              <a:lstStyle/>
              <a:p>
                <a:pPr marL="0" marR="0" lvl="0" indent="0" algn="ctr" defTabSz="309563" rtl="0" eaLnBrk="1" fontAlgn="auto" latinLnBrk="0" hangingPunct="0">
                  <a:lnSpc>
                    <a:spcPct val="100000"/>
                  </a:lnSpc>
                  <a:spcBef>
                    <a:spcPts val="0"/>
                  </a:spcBef>
                  <a:spcAft>
                    <a:spcPts val="0"/>
                  </a:spcAft>
                  <a:buClrTx/>
                  <a:buSzTx/>
                  <a:buFontTx/>
                  <a:buNone/>
                  <a:tabLst/>
                  <a:defRPr sz="3200">
                    <a:solidFill>
                      <a:srgbClr val="FFFFFF"/>
                    </a:solidFill>
                  </a:defRPr>
                </a:pPr>
                <a:endParaRPr kumimoji="0" sz="1200" b="0" i="0" u="none" strike="noStrike" kern="0" cap="none" spc="0" normalizeH="0" baseline="0" noProof="0">
                  <a:ln>
                    <a:noFill/>
                  </a:ln>
                  <a:solidFill>
                    <a:srgbClr val="FFFFFF"/>
                  </a:solidFill>
                  <a:effectLst/>
                  <a:uLnTx/>
                  <a:uFillTx/>
                  <a:latin typeface="Helvetica Light"/>
                  <a:sym typeface="Helvetica Light"/>
                </a:endParaRPr>
              </a:p>
            </p:txBody>
          </p:sp>
        </p:grpSp>
        <p:sp>
          <p:nvSpPr>
            <p:cNvPr id="4944" name="Shape 4944"/>
            <p:cNvSpPr/>
            <p:nvPr/>
          </p:nvSpPr>
          <p:spPr>
            <a:xfrm>
              <a:off x="0" y="904209"/>
              <a:ext cx="10833780" cy="145595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9051" tIns="19051" rIns="19051" bIns="19051" numCol="1" anchor="t">
              <a:spAutoFit/>
            </a:bodyPr>
            <a:lstStyle/>
            <a:p>
              <a:pPr lvl="0" algn="l">
                <a:lnSpc>
                  <a:spcPct val="60000"/>
                </a:lnSpc>
                <a:spcBef>
                  <a:spcPts val="263"/>
                </a:spcBef>
                <a:defRPr sz="13000" cap="all">
                  <a:solidFill>
                    <a:srgbClr val="0085AD"/>
                  </a:solidFill>
                  <a:latin typeface="Geomanist Black"/>
                  <a:ea typeface="Geomanist Black"/>
                  <a:cs typeface="Geomanist Black"/>
                  <a:sym typeface="Geomanist Black"/>
                </a:defRPr>
              </a:pPr>
              <a:r>
                <a:rPr lang="en-GB" sz="2400" cap="all" dirty="0">
                  <a:solidFill>
                    <a:srgbClr val="00ABE9"/>
                  </a:solidFill>
                  <a:latin typeface="Geomanist Black"/>
                  <a:sym typeface="Geomanist Black"/>
                </a:rPr>
                <a:t>5.TOM VON ESSEN. COMMISSIONER FDNY</a:t>
              </a:r>
              <a:endParaRPr kumimoji="0" sz="2400" b="0" i="0" u="none" strike="noStrike" kern="0" cap="all" spc="0" normalizeH="0" baseline="0" noProof="0" dirty="0">
                <a:ln>
                  <a:noFill/>
                </a:ln>
                <a:solidFill>
                  <a:srgbClr val="00ABE9"/>
                </a:solidFill>
                <a:effectLst/>
                <a:uLnTx/>
                <a:uFillTx/>
                <a:latin typeface="Geomanist Black"/>
                <a:sym typeface="Geomanist Black"/>
              </a:endParaRPr>
            </a:p>
            <a:p>
              <a:pPr lvl="0" algn="l">
                <a:lnSpc>
                  <a:spcPct val="60000"/>
                </a:lnSpc>
                <a:spcBef>
                  <a:spcPts val="263"/>
                </a:spcBef>
                <a:defRPr sz="13000" cap="all">
                  <a:solidFill>
                    <a:srgbClr val="4C6077"/>
                  </a:solidFill>
                  <a:latin typeface="Geomanist Black"/>
                  <a:ea typeface="Geomanist Black"/>
                  <a:cs typeface="Geomanist Black"/>
                  <a:sym typeface="Geomanist Black"/>
                </a:defRPr>
              </a:pPr>
              <a:r>
                <a:rPr lang="en-US" sz="2400" cap="all" dirty="0">
                  <a:solidFill>
                    <a:srgbClr val="4C6077"/>
                  </a:solidFill>
                  <a:latin typeface="Geomanist Black"/>
                  <a:sym typeface="Geomanist Black"/>
                </a:rPr>
                <a:t>on September 11th 2001</a:t>
              </a:r>
              <a:endParaRPr kumimoji="0" sz="2400" b="0" i="0" u="none" strike="noStrike" kern="0" cap="all" spc="0" normalizeH="0" baseline="0" noProof="0" dirty="0">
                <a:ln>
                  <a:noFill/>
                </a:ln>
                <a:solidFill>
                  <a:srgbClr val="4C6077"/>
                </a:solidFill>
                <a:effectLst/>
                <a:uLnTx/>
                <a:uFillTx/>
                <a:latin typeface="Geomanist Black"/>
                <a:sym typeface="Geomanist Black"/>
              </a:endParaRPr>
            </a:p>
          </p:txBody>
        </p:sp>
      </p:grpSp>
      <p:sp>
        <p:nvSpPr>
          <p:cNvPr id="4953" name="Shape 4953"/>
          <p:cNvSpPr/>
          <p:nvPr/>
        </p:nvSpPr>
        <p:spPr>
          <a:xfrm>
            <a:off x="456457" y="2386968"/>
            <a:ext cx="8225926" cy="2242154"/>
          </a:xfrm>
          <a:prstGeom prst="rect">
            <a:avLst/>
          </a:prstGeom>
          <a:ln w="12700">
            <a:miter lim="400000"/>
          </a:ln>
          <a:extLst>
            <a:ext uri="{C572A759-6A51-4108-AA02-DFA0A04FC94B}">
              <ma14:wrappingTextBoxFlag xmlns="" xmlns:ma14="http://schemas.microsoft.com/office/mac/drawingml/2011/main" val="1"/>
            </a:ext>
          </a:extLst>
        </p:spPr>
        <p:txBody>
          <a:bodyPr wrap="square" lIns="19051" tIns="19051" rIns="19051" bIns="19051">
            <a:spAutoFit/>
          </a:bodyPr>
          <a:lstStyle>
            <a:lvl1pPr algn="l">
              <a:lnSpc>
                <a:spcPct val="120000"/>
              </a:lnSpc>
              <a:defRPr sz="2000">
                <a:latin typeface="Geomanist Light"/>
                <a:ea typeface="Geomanist Light"/>
                <a:cs typeface="Geomanist Light"/>
                <a:sym typeface="Geomanist Light"/>
              </a:defRPr>
            </a:lvl1pPr>
          </a:lstStyle>
          <a:p>
            <a:r>
              <a:rPr lang="en-GB" sz="1000" i="1" dirty="0"/>
              <a:t>“On September 11 I was on my way to work, driving down the East River Drive. I got a call that the North Tower was hit by a small plane. As I was walking in, I couldn’t see anything, it was so far up. As you get up close to a big building like that you really can’t see anything so far up. But I felt a thud. I could feel it. About 10ft away from me there was a person who had been driven out by the flames on the upper floors. </a:t>
            </a:r>
            <a:endParaRPr lang="en-GB" sz="1000" dirty="0"/>
          </a:p>
          <a:p>
            <a:r>
              <a:rPr lang="en-GB" sz="1000" i="1" dirty="0"/>
              <a:t> </a:t>
            </a:r>
            <a:endParaRPr lang="en-GB" sz="1000" dirty="0"/>
          </a:p>
          <a:p>
            <a:r>
              <a:rPr lang="en-GB" sz="1000" i="1" dirty="0"/>
              <a:t>It immediately startled me, of course. You feel the sense of pain that person must have been going through. The windows were already out on the first floor, and as I got into the lobby the chiefs had already made a decision. They couldn’t put the fire out because there were no water lines on the upper floors – they had been destroyed by the impact of the plane crash. Which didn’t make sense – it was a small plane.</a:t>
            </a:r>
            <a:endParaRPr lang="en-GB" sz="1000" dirty="0"/>
          </a:p>
          <a:p>
            <a:r>
              <a:rPr lang="en-GB" sz="1000" i="1" dirty="0"/>
              <a:t> </a:t>
            </a:r>
            <a:endParaRPr lang="en-GB" sz="1000" dirty="0"/>
          </a:p>
          <a:p>
            <a:r>
              <a:rPr lang="en-GB" sz="1000" i="1" dirty="0"/>
              <a:t>So, the main concern would be to try to rescue as many people as they could below the impact zone. Firefighters were moving quickly, not in panic, moving their way up the stairs. </a:t>
            </a:r>
            <a:endParaRPr lang="en-GB" sz="1000" dirty="0"/>
          </a:p>
          <a:p>
            <a:r>
              <a:rPr lang="en-GB" sz="1000" i="1" dirty="0"/>
              <a:t> </a:t>
            </a:r>
            <a:endParaRPr lang="en-GB" sz="1000" dirty="0"/>
          </a:p>
          <a:p>
            <a:r>
              <a:rPr lang="en-GB" sz="1000" i="1" dirty="0"/>
              <a:t>And you could see on the faces at that time, on some of the older guys, a sense of… not fear but concern that this was </a:t>
            </a:r>
            <a:r>
              <a:rPr lang="en-GB" sz="1000" i="1" dirty="0" err="1"/>
              <a:t>gonna</a:t>
            </a:r>
            <a:r>
              <a:rPr lang="en-GB" sz="1000" i="1" dirty="0"/>
              <a:t> be a very tough operation</a:t>
            </a:r>
            <a:endParaRPr lang="en-GB" sz="1000" dirty="0"/>
          </a:p>
        </p:txBody>
      </p:sp>
      <p:pic>
        <p:nvPicPr>
          <p:cNvPr id="4954" name="pasted-image.pdf"/>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84217" y="330580"/>
            <a:ext cx="1006369" cy="1006369"/>
          </a:xfrm>
          <a:prstGeom prst="rect">
            <a:avLst/>
          </a:prstGeom>
          <a:ln w="12700">
            <a:miter lim="400000"/>
          </a:ln>
        </p:spPr>
      </p:pic>
    </p:spTree>
    <p:extLst>
      <p:ext uri="{BB962C8B-B14F-4D97-AF65-F5344CB8AC3E}">
        <p14:creationId xmlns:p14="http://schemas.microsoft.com/office/powerpoint/2010/main" val="856854328"/>
      </p:ext>
    </p:extLst>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4954"/>
                                        </p:tgtEl>
                                        <p:attrNameLst>
                                          <p:attrName>style.visibility</p:attrName>
                                        </p:attrNameLst>
                                      </p:cBhvr>
                                      <p:to>
                                        <p:strVal val="visible"/>
                                      </p:to>
                                    </p:set>
                                    <p:anim calcmode="lin" valueType="num">
                                      <p:cBhvr>
                                        <p:cTn id="7" dur="1000" fill="hold"/>
                                        <p:tgtEl>
                                          <p:spTgt spid="4954"/>
                                        </p:tgtEl>
                                        <p:attrNameLst>
                                          <p:attrName>ppt_x</p:attrName>
                                        </p:attrNameLst>
                                      </p:cBhvr>
                                      <p:tavLst>
                                        <p:tav tm="0">
                                          <p:val>
                                            <p:strVal val="0-#ppt_w/2"/>
                                          </p:val>
                                        </p:tav>
                                        <p:tav tm="100000">
                                          <p:val>
                                            <p:strVal val="#ppt_x"/>
                                          </p:val>
                                        </p:tav>
                                      </p:tavLst>
                                    </p:anim>
                                    <p:anim calcmode="lin" valueType="num">
                                      <p:cBhvr>
                                        <p:cTn id="8" dur="1000" fill="hold"/>
                                        <p:tgtEl>
                                          <p:spTgt spid="495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3" presetClass="entr" presetSubtype="32" fill="hold" grpId="0" nodeType="afterEffect">
                                  <p:stCondLst>
                                    <p:cond delay="0"/>
                                  </p:stCondLst>
                                  <p:iterate>
                                    <p:tmAbs val="0"/>
                                  </p:iterate>
                                  <p:childTnLst>
                                    <p:set>
                                      <p:cBhvr>
                                        <p:cTn id="11" fill="hold"/>
                                        <p:tgtEl>
                                          <p:spTgt spid="4952"/>
                                        </p:tgtEl>
                                        <p:attrNameLst>
                                          <p:attrName>style.visibility</p:attrName>
                                        </p:attrNameLst>
                                      </p:cBhvr>
                                      <p:to>
                                        <p:strVal val="visible"/>
                                      </p:to>
                                    </p:set>
                                    <p:anim calcmode="lin" valueType="num">
                                      <p:cBhvr>
                                        <p:cTn id="12" dur="1000" fill="hold"/>
                                        <p:tgtEl>
                                          <p:spTgt spid="4952"/>
                                        </p:tgtEl>
                                        <p:attrNameLst>
                                          <p:attrName>ppt_w</p:attrName>
                                        </p:attrNameLst>
                                      </p:cBhvr>
                                      <p:tavLst>
                                        <p:tav tm="0">
                                          <p:val>
                                            <p:strVal val="4*#ppt_w"/>
                                          </p:val>
                                        </p:tav>
                                        <p:tav tm="100000">
                                          <p:val>
                                            <p:strVal val="#ppt_w"/>
                                          </p:val>
                                        </p:tav>
                                      </p:tavLst>
                                    </p:anim>
                                    <p:anim calcmode="lin" valueType="num">
                                      <p:cBhvr>
                                        <p:cTn id="13" dur="1000" fill="hold"/>
                                        <p:tgtEl>
                                          <p:spTgt spid="4952"/>
                                        </p:tgtEl>
                                        <p:attrNameLst>
                                          <p:attrName>ppt_h</p:attrName>
                                        </p:attrNameLst>
                                      </p:cBhvr>
                                      <p:tavLst>
                                        <p:tav tm="0">
                                          <p:val>
                                            <p:strVal val="4*#ppt_h"/>
                                          </p:val>
                                        </p:tav>
                                        <p:tav tm="100000">
                                          <p:val>
                                            <p:strVal val="#ppt_h"/>
                                          </p:val>
                                        </p:tav>
                                      </p:tavLst>
                                    </p:anim>
                                  </p:childTnLst>
                                </p:cTn>
                              </p:par>
                            </p:childTnLst>
                          </p:cTn>
                        </p:par>
                        <p:par>
                          <p:cTn id="14" fill="hold">
                            <p:stCondLst>
                              <p:cond delay="2000"/>
                            </p:stCondLst>
                            <p:childTnLst>
                              <p:par>
                                <p:cTn id="15" presetID="22" presetClass="entr" presetSubtype="8" fill="hold" grpId="0" nodeType="afterEffect">
                                  <p:stCondLst>
                                    <p:cond delay="0"/>
                                  </p:stCondLst>
                                  <p:iterate>
                                    <p:tmAbs val="0"/>
                                  </p:iterate>
                                  <p:childTnLst>
                                    <p:set>
                                      <p:cBhvr>
                                        <p:cTn id="16" fill="hold"/>
                                        <p:tgtEl>
                                          <p:spTgt spid="4953"/>
                                        </p:tgtEl>
                                        <p:attrNameLst>
                                          <p:attrName>style.visibility</p:attrName>
                                        </p:attrNameLst>
                                      </p:cBhvr>
                                      <p:to>
                                        <p:strVal val="visible"/>
                                      </p:to>
                                    </p:set>
                                    <p:animEffect transition="in" filter="wipe(left)">
                                      <p:cBhvr>
                                        <p:cTn id="17" dur="1000"/>
                                        <p:tgtEl>
                                          <p:spTgt spid="4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2" grpId="0" animBg="1" advAuto="0"/>
      <p:bldP spid="4953" grpId="0" animBg="1" advAuto="0"/>
      <p:bldP spid="4954" grpId="0" animBg="1" advAuto="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Custom 48">
      <a:dk1>
        <a:srgbClr val="061423"/>
      </a:dk1>
      <a:lt1>
        <a:srgbClr val="3C4D64"/>
      </a:lt1>
      <a:dk2>
        <a:srgbClr val="999FAC"/>
      </a:dk2>
      <a:lt2>
        <a:srgbClr val="DDDFE8"/>
      </a:lt2>
      <a:accent1>
        <a:srgbClr val="00ABE9"/>
      </a:accent1>
      <a:accent2>
        <a:srgbClr val="0099D1"/>
      </a:accent2>
      <a:accent3>
        <a:srgbClr val="0088BA"/>
      </a:accent3>
      <a:accent4>
        <a:srgbClr val="0077A3"/>
      </a:accent4>
      <a:accent5>
        <a:srgbClr val="00668B"/>
      </a:accent5>
      <a:accent6>
        <a:srgbClr val="005574"/>
      </a:accent6>
      <a:hlink>
        <a:srgbClr val="00ABE9"/>
      </a:hlink>
      <a:folHlink>
        <a:srgbClr val="FFFF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17151</TotalTime>
  <Words>2243</Words>
  <Application>Microsoft Office PowerPoint</Application>
  <PresentationFormat>On-screen Show (16:9)</PresentationFormat>
  <Paragraphs>131</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Geomanist Black</vt:lpstr>
      <vt:lpstr>Geomanist Bold</vt:lpstr>
      <vt:lpstr>Geomanist Regular</vt:lpstr>
      <vt:lpstr>Geomanist Ultra</vt:lpstr>
      <vt:lpstr>Gill Sans</vt:lpstr>
      <vt:lpstr>Helvetica Light</vt:lpstr>
      <vt:lpstr>Helvetica Neue</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Liam Duffy</dc:creator>
  <cp:lastModifiedBy>Yvonne Richards</cp:lastModifiedBy>
  <cp:revision>378</cp:revision>
  <dcterms:modified xsi:type="dcterms:W3CDTF">2025-09-22T15:18:57Z</dcterms:modified>
</cp:coreProperties>
</file>