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9"/>
  </p:notesMasterIdLst>
  <p:sldIdLst>
    <p:sldId id="785" r:id="rId2"/>
    <p:sldId id="786" r:id="rId3"/>
    <p:sldId id="809" r:id="rId4"/>
    <p:sldId id="812" r:id="rId5"/>
    <p:sldId id="810" r:id="rId6"/>
    <p:sldId id="811" r:id="rId7"/>
    <p:sldId id="81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1"/>
    <a:srgbClr val="3076A4"/>
    <a:srgbClr val="00668B"/>
    <a:srgbClr val="041B30"/>
    <a:srgbClr val="7BD2F0"/>
    <a:srgbClr val="0077A3"/>
    <a:srgbClr val="FFFFFF"/>
    <a:srgbClr val="00ABE9"/>
    <a:srgbClr val="0088BA"/>
    <a:srgbClr val="3F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6000" autoAdjust="0"/>
  </p:normalViewPr>
  <p:slideViewPr>
    <p:cSldViewPr snapToGrid="0" snapToObjects="1">
      <p:cViewPr varScale="1">
        <p:scale>
          <a:sx n="77" d="100"/>
          <a:sy n="77" d="100"/>
        </p:scale>
        <p:origin x="1461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0" name="Shape 48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61" name="Shape 48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71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667DA-C400-C952-35ED-A2574E9B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BB939-0394-1CD6-E071-2F6D88C94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09F1D-E2AD-D49A-C915-FC84C8E8F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81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26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A97CA-F2C6-7D74-4577-B882AE84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627CC-FC99-13A7-E3AF-6496574FD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E323F-A062-B12F-0B3E-3446EAA7D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08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556C9-52CE-885D-7D03-73237D441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9098E-6224-36C8-5772-F816A318E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108FB-F841-F3D7-ADC3-EB6658FE8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00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8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7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72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81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0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5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69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sz="10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361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Shape 2394"/>
          <p:cNvSpPr>
            <a:spLocks noGrp="1"/>
          </p:cNvSpPr>
          <p:nvPr>
            <p:ph type="sldNum" sz="quarter" idx="2"/>
          </p:nvPr>
        </p:nvSpPr>
        <p:spPr>
          <a:xfrm>
            <a:off x="8079316" y="387787"/>
            <a:ext cx="216405" cy="218137"/>
          </a:xfrm>
          <a:prstGeom prst="rect">
            <a:avLst/>
          </a:prstGeom>
        </p:spPr>
        <p:txBody>
          <a:bodyPr anchor="ctr"/>
          <a:lstStyle>
            <a:lvl1pPr>
              <a:defRPr sz="751">
                <a:solidFill>
                  <a:srgbClr val="4C6077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95" name="Shape 2395"/>
          <p:cNvSpPr/>
          <p:nvPr/>
        </p:nvSpPr>
        <p:spPr>
          <a:xfrm>
            <a:off x="8076268" y="385607"/>
            <a:ext cx="222496" cy="222496"/>
          </a:xfrm>
          <a:prstGeom prst="ellipse">
            <a:avLst/>
          </a:prstGeom>
          <a:ln w="12700">
            <a:solidFill>
              <a:srgbClr val="4C6077"/>
            </a:solidFill>
            <a:miter lim="400000"/>
          </a:ln>
        </p:spPr>
        <p:txBody>
          <a:bodyPr lIns="19051" tIns="19051" rIns="19051" bIns="19051" anchor="ctr"/>
          <a:lstStyle/>
          <a:p>
            <a:pPr>
              <a:defRPr sz="3200"/>
            </a:pPr>
            <a:endParaRPr sz="1200"/>
          </a:p>
        </p:txBody>
      </p:sp>
      <p:grpSp>
        <p:nvGrpSpPr>
          <p:cNvPr id="2398" name="Group 2398">
            <a:hlinkClick r:id="" action="ppaction://hlinkshowjump?jump=nextslide"/>
          </p:cNvPr>
          <p:cNvGrpSpPr/>
          <p:nvPr/>
        </p:nvGrpSpPr>
        <p:grpSpPr>
          <a:xfrm>
            <a:off x="8353456" y="385607"/>
            <a:ext cx="222496" cy="222496"/>
            <a:chOff x="0" y="0"/>
            <a:chExt cx="593321" cy="593321"/>
          </a:xfrm>
        </p:grpSpPr>
        <p:sp>
          <p:nvSpPr>
            <p:cNvPr id="2396" name="Shape 2396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C607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200"/>
            </a:p>
          </p:txBody>
        </p:sp>
        <p:sp>
          <p:nvSpPr>
            <p:cNvPr id="2397" name="Shape 2397"/>
            <p:cNvSpPr/>
            <p:nvPr/>
          </p:nvSpPr>
          <p:spPr>
            <a:xfrm rot="13500000">
              <a:off x="135768" y="196474"/>
              <a:ext cx="205107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C607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200"/>
            </a:p>
          </p:txBody>
        </p:sp>
      </p:grpSp>
      <p:grpSp>
        <p:nvGrpSpPr>
          <p:cNvPr id="2401" name="Group 2401">
            <a:hlinkClick r:id="" action="ppaction://hlinkshowjump?jump=previousslide"/>
          </p:cNvPr>
          <p:cNvGrpSpPr/>
          <p:nvPr/>
        </p:nvGrpSpPr>
        <p:grpSpPr>
          <a:xfrm>
            <a:off x="7799081" y="385607"/>
            <a:ext cx="222496" cy="222496"/>
            <a:chOff x="0" y="0"/>
            <a:chExt cx="593321" cy="593321"/>
          </a:xfrm>
        </p:grpSpPr>
        <p:sp>
          <p:nvSpPr>
            <p:cNvPr id="2399" name="Shape 2399"/>
            <p:cNvSpPr/>
            <p:nvPr/>
          </p:nvSpPr>
          <p:spPr>
            <a:xfrm>
              <a:off x="0" y="0"/>
              <a:ext cx="593322" cy="593322"/>
            </a:xfrm>
            <a:prstGeom prst="ellipse">
              <a:avLst/>
            </a:prstGeom>
            <a:noFill/>
            <a:ln w="12700" cap="flat">
              <a:solidFill>
                <a:srgbClr val="4C607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200"/>
            </a:p>
          </p:txBody>
        </p:sp>
        <p:sp>
          <p:nvSpPr>
            <p:cNvPr id="2400" name="Shape 2400"/>
            <p:cNvSpPr/>
            <p:nvPr/>
          </p:nvSpPr>
          <p:spPr>
            <a:xfrm rot="2700000">
              <a:off x="229801" y="196474"/>
              <a:ext cx="205107" cy="2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4C607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 sz="1200"/>
            </a:p>
          </p:txBody>
        </p:sp>
      </p:grpSp>
      <p:sp>
        <p:nvSpPr>
          <p:cNvPr id="2404" name="Shape 2404"/>
          <p:cNvSpPr/>
          <p:nvPr/>
        </p:nvSpPr>
        <p:spPr>
          <a:xfrm>
            <a:off x="483218" y="663542"/>
            <a:ext cx="8087452" cy="0"/>
          </a:xfrm>
          <a:prstGeom prst="line">
            <a:avLst/>
          </a:prstGeom>
          <a:ln w="12700">
            <a:solidFill>
              <a:srgbClr val="A9AFBA"/>
            </a:solidFill>
            <a:miter lim="400000"/>
          </a:ln>
        </p:spPr>
        <p:txBody>
          <a:bodyPr lIns="19051" tIns="19051" rIns="19051" bIns="19051" anchor="ctr"/>
          <a:lstStyle/>
          <a:p>
            <a:pPr>
              <a:defRPr sz="3200"/>
            </a:pPr>
            <a:endParaRPr sz="1200"/>
          </a:p>
        </p:txBody>
      </p:sp>
      <p:sp>
        <p:nvSpPr>
          <p:cNvPr id="2405" name="Shape 2405"/>
          <p:cNvSpPr>
            <a:spLocks noGrp="1"/>
          </p:cNvSpPr>
          <p:nvPr>
            <p:ph type="title"/>
          </p:nvPr>
        </p:nvSpPr>
        <p:spPr>
          <a:xfrm>
            <a:off x="456754" y="410770"/>
            <a:ext cx="7239017" cy="272757"/>
          </a:xfrm>
          <a:prstGeom prst="rect">
            <a:avLst/>
          </a:prstGeom>
        </p:spPr>
        <p:txBody>
          <a:bodyPr anchor="t"/>
          <a:lstStyle>
            <a:lvl1pPr algn="l">
              <a:defRPr sz="1313" cap="all">
                <a:solidFill>
                  <a:srgbClr val="A9AFBA"/>
                </a:solidFill>
                <a:latin typeface="Geomanist Bold"/>
                <a:ea typeface="Geomanist Bold"/>
                <a:cs typeface="Geomanist Bold"/>
                <a:sym typeface="Geomanist Bold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406" name="Shape 2406"/>
          <p:cNvSpPr>
            <a:spLocks noGrp="1"/>
          </p:cNvSpPr>
          <p:nvPr>
            <p:ph type="pic" sz="quarter" idx="14"/>
          </p:nvPr>
        </p:nvSpPr>
        <p:spPr>
          <a:xfrm>
            <a:off x="478965" y="1079541"/>
            <a:ext cx="1899729" cy="3303948"/>
          </a:xfrm>
          <a:prstGeom prst="rect">
            <a:avLst/>
          </a:prstGeom>
          <a:effectLst>
            <a:outerShdw blurRad="76200" dist="224999" dir="7302716" rotWithShape="0">
              <a:srgbClr val="000000">
                <a:alpha val="17313"/>
              </a:srgbClr>
            </a:outerShdw>
          </a:effectLst>
        </p:spPr>
        <p:txBody>
          <a:bodyPr lIns="91439" tIns="45719" rIns="91439" bIns="45719" anchor="t">
            <a:noAutofit/>
          </a:bodyPr>
          <a:lstStyle>
            <a:lvl1pPr>
              <a:defRPr sz="1000"/>
            </a:lvl1pPr>
          </a:lstStyle>
          <a:p>
            <a:r>
              <a:rPr lang="en-GB"/>
              <a:t>Click icon to add picture</a:t>
            </a:r>
            <a:endParaRPr/>
          </a:p>
        </p:txBody>
      </p:sp>
      <p:grpSp>
        <p:nvGrpSpPr>
          <p:cNvPr id="2409" name="Group 2409"/>
          <p:cNvGrpSpPr/>
          <p:nvPr/>
        </p:nvGrpSpPr>
        <p:grpSpPr>
          <a:xfrm>
            <a:off x="478965" y="1080111"/>
            <a:ext cx="1899729" cy="3303395"/>
            <a:chOff x="0" y="0"/>
            <a:chExt cx="5065942" cy="8809051"/>
          </a:xfrm>
        </p:grpSpPr>
        <p:sp>
          <p:nvSpPr>
            <p:cNvPr id="2407" name="Shape 2407"/>
            <p:cNvSpPr/>
            <p:nvPr/>
          </p:nvSpPr>
          <p:spPr>
            <a:xfrm>
              <a:off x="0" y="0"/>
              <a:ext cx="171902" cy="880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4"/>
                  </a:lnTo>
                  <a:lnTo>
                    <a:pt x="0" y="21600"/>
                  </a:lnTo>
                  <a:lnTo>
                    <a:pt x="46" y="21600"/>
                  </a:lnTo>
                  <a:lnTo>
                    <a:pt x="21600" y="208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408" name="Shape 2408"/>
            <p:cNvSpPr/>
            <p:nvPr/>
          </p:nvSpPr>
          <p:spPr>
            <a:xfrm>
              <a:off x="368" y="8510620"/>
              <a:ext cx="5065575" cy="29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1" y="0"/>
                  </a:moveTo>
                  <a:lnTo>
                    <a:pt x="0" y="21600"/>
                  </a:lnTo>
                  <a:lnTo>
                    <a:pt x="21189" y="21600"/>
                  </a:lnTo>
                  <a:lnTo>
                    <a:pt x="21600" y="11694"/>
                  </a:lnTo>
                  <a:lnTo>
                    <a:pt x="21600" y="11561"/>
                  </a:lnTo>
                  <a:lnTo>
                    <a:pt x="731" y="11561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sp>
        <p:nvSpPr>
          <p:cNvPr id="18" name="Shape 126"/>
          <p:cNvSpPr/>
          <p:nvPr userDrawn="1"/>
        </p:nvSpPr>
        <p:spPr>
          <a:xfrm>
            <a:off x="8540322" y="4790180"/>
            <a:ext cx="38538" cy="154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1" tIns="19051" rIns="19051" bIns="19051" anchor="ctr">
            <a:spAutoFit/>
          </a:bodyPr>
          <a:lstStyle/>
          <a:p>
            <a:pPr algn="r">
              <a:defRPr sz="2000">
                <a:solidFill>
                  <a:srgbClr val="4C6077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pPr>
            <a:endParaRPr sz="751" dirty="0">
              <a:latin typeface="Geomanist Regular"/>
              <a:ea typeface="Geomanist Regular"/>
              <a:cs typeface="Geomanist Regular"/>
              <a:sym typeface="Geomanist Regular"/>
            </a:endParaRPr>
          </a:p>
        </p:txBody>
      </p:sp>
      <p:pic>
        <p:nvPicPr>
          <p:cNvPr id="19" name="03_For-Footer_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143" y="4765545"/>
            <a:ext cx="339407" cy="136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9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6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5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4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1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6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7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0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766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6CC33B2B-B475-4189-BA8F-3CF8248DC68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A51CD1-5BDB-4EBC-BBAD-FF743BBE4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8" y="3349167"/>
            <a:ext cx="2453377" cy="1214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2C786-0BCF-4C96-B08D-BE6CCD619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751" y="579912"/>
            <a:ext cx="2232734" cy="2232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797B2-7054-4E4C-87D8-A849818B9871}"/>
              </a:ext>
            </a:extLst>
          </p:cNvPr>
          <p:cNvSpPr txBox="1"/>
          <p:nvPr/>
        </p:nvSpPr>
        <p:spPr>
          <a:xfrm>
            <a:off x="3679187" y="1257725"/>
            <a:ext cx="3308040" cy="17463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b">
            <a:noAutofit/>
          </a:bodyPr>
          <a:lstStyle/>
          <a:p>
            <a:pPr marL="0" marR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sz="440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entury Gothic" panose="020B0502020202020204" pitchFamily="34" charset="0"/>
              <a:ea typeface="+mj-ea"/>
              <a:cs typeface="+mj-cs"/>
              <a:sym typeface="Helvetic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1EC8C-5DB3-0D7C-A86A-F8F653A4AF1E}"/>
              </a:ext>
            </a:extLst>
          </p:cNvPr>
          <p:cNvSpPr>
            <a:spLocks/>
          </p:cNvSpPr>
          <p:nvPr/>
        </p:nvSpPr>
        <p:spPr bwMode="auto">
          <a:xfrm>
            <a:off x="3967163" y="2463800"/>
            <a:ext cx="5427662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1" dirty="0">
                <a:latin typeface="Arial Bold" panose="020B0704020202020204" pitchFamily="34" charset="0"/>
              </a:rPr>
              <a:t>Artefacts</a:t>
            </a: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115603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925">
            <a:extLst>
              <a:ext uri="{FF2B5EF4-FFF2-40B4-BE49-F238E27FC236}">
                <a16:creationId xmlns:a16="http://schemas.microsoft.com/office/drawing/2014/main" id="{242D6E5C-DB18-4B67-9040-84A51D1F48C9}"/>
              </a:ext>
            </a:extLst>
          </p:cNvPr>
          <p:cNvSpPr/>
          <p:nvPr/>
        </p:nvSpPr>
        <p:spPr>
          <a:xfrm>
            <a:off x="4684664" y="4791228"/>
            <a:ext cx="5806476" cy="305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1" tIns="19051" rIns="19051" bIns="19051">
            <a:spAutoFit/>
          </a:bodyPr>
          <a:lstStyle/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r>
              <a:rPr lang="en-US" sz="1600" dirty="0">
                <a:solidFill>
                  <a:srgbClr val="00668B"/>
                </a:solidFill>
                <a:latin typeface="Century Gothic" panose="020B0502020202020204" pitchFamily="34" charset="0"/>
                <a:ea typeface="Geomanist Bold"/>
                <a:cs typeface="Geomanist Bold"/>
                <a:sym typeface="Geomanist Bold"/>
              </a:rPr>
              <a:t>History | What made 9/11 so shocking?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C3E300-D44D-42EA-8857-6ECB64E28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7" y="4764278"/>
            <a:ext cx="1319631" cy="370354"/>
          </a:xfrm>
          <a:prstGeom prst="rect">
            <a:avLst/>
          </a:prstGeom>
        </p:spPr>
      </p:pic>
      <p:sp>
        <p:nvSpPr>
          <p:cNvPr id="21" name="Shape 5826">
            <a:extLst>
              <a:ext uri="{FF2B5EF4-FFF2-40B4-BE49-F238E27FC236}">
                <a16:creationId xmlns:a16="http://schemas.microsoft.com/office/drawing/2014/main" id="{566D2C9D-2235-45DD-BDEB-A356EA510FE5}"/>
              </a:ext>
            </a:extLst>
          </p:cNvPr>
          <p:cNvSpPr/>
          <p:nvPr/>
        </p:nvSpPr>
        <p:spPr>
          <a:xfrm>
            <a:off x="0" y="4743844"/>
            <a:ext cx="9144000" cy="20433"/>
          </a:xfrm>
          <a:prstGeom prst="line">
            <a:avLst/>
          </a:prstGeom>
          <a:ln w="15875" cap="rnd">
            <a:solidFill>
              <a:srgbClr val="041B30"/>
            </a:solidFill>
            <a:custDash>
              <a:ds d="100000" sp="200000"/>
            </a:custDash>
          </a:ln>
        </p:spPr>
        <p:txBody>
          <a:bodyPr lIns="19051" tIns="19051" rIns="19051" bIns="19051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45F1145-5AE1-4893-B6F9-2F9374BA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816" y="1521984"/>
            <a:ext cx="3878262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56505F3-1194-5F3D-A444-5CF4B1453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34" y="136294"/>
            <a:ext cx="2732962" cy="458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CD8F8-4864-20D7-B9AF-59CC440A9512}"/>
              </a:ext>
            </a:extLst>
          </p:cNvPr>
          <p:cNvSpPr>
            <a:spLocks/>
          </p:cNvSpPr>
          <p:nvPr/>
        </p:nvSpPr>
        <p:spPr bwMode="auto">
          <a:xfrm>
            <a:off x="3333750" y="580250"/>
            <a:ext cx="402398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r>
              <a:rPr lang="en-US" sz="1800" b="1" dirty="0">
                <a:latin typeface="Arial" pitchFamily="34" charset="0"/>
              </a:rPr>
              <a:t>Historians use all sorts of sources to try to understand past events.</a:t>
            </a:r>
          </a:p>
          <a:p>
            <a:pPr>
              <a:spcBef>
                <a:spcPct val="20000"/>
              </a:spcBef>
              <a:defRPr/>
            </a:pPr>
            <a:endParaRPr lang="en-US" sz="800" dirty="0">
              <a:latin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</a:rPr>
              <a:t>Here is an object from the past.  </a:t>
            </a:r>
            <a:br>
              <a:rPr lang="en-US" sz="1800" dirty="0">
                <a:latin typeface="Arial" pitchFamily="34" charset="0"/>
              </a:rPr>
            </a:br>
            <a:r>
              <a:rPr lang="en-US" sz="1800" dirty="0">
                <a:latin typeface="Arial" pitchFamily="34" charset="0"/>
              </a:rPr>
              <a:t>Study it carefully and try to decide…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dirty="0">
              <a:latin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What is it?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What can it can tell you about the person who owned it?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Why do you think it has been kept rather than thrown away?</a:t>
            </a:r>
          </a:p>
        </p:txBody>
      </p:sp>
    </p:spTree>
    <p:extLst>
      <p:ext uri="{BB962C8B-B14F-4D97-AF65-F5344CB8AC3E}">
        <p14:creationId xmlns:p14="http://schemas.microsoft.com/office/powerpoint/2010/main" val="35783265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925">
            <a:extLst>
              <a:ext uri="{FF2B5EF4-FFF2-40B4-BE49-F238E27FC236}">
                <a16:creationId xmlns:a16="http://schemas.microsoft.com/office/drawing/2014/main" id="{B4AFA009-EF4D-44D6-B060-39CB9F528A03}"/>
              </a:ext>
            </a:extLst>
          </p:cNvPr>
          <p:cNvSpPr/>
          <p:nvPr/>
        </p:nvSpPr>
        <p:spPr>
          <a:xfrm>
            <a:off x="4722607" y="4764278"/>
            <a:ext cx="5757776" cy="60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1" tIns="19051" rIns="19051" bIns="19051">
            <a:spAutoFit/>
          </a:bodyPr>
          <a:lstStyle/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r>
              <a:rPr lang="en-US" sz="1600" dirty="0">
                <a:solidFill>
                  <a:srgbClr val="00668B"/>
                </a:solidFill>
                <a:latin typeface="Century Gothic" panose="020B0502020202020204" pitchFamily="34" charset="0"/>
                <a:ea typeface="Geomanist Bold"/>
                <a:cs typeface="Geomanist Bold"/>
                <a:sym typeface="Geomanist Bold"/>
              </a:rPr>
              <a:t>History | What made 9/11 so shocking?</a:t>
            </a:r>
          </a:p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endParaRPr lang="en-US" sz="1600" dirty="0">
              <a:solidFill>
                <a:srgbClr val="00668B"/>
              </a:solidFill>
              <a:latin typeface="Century Gothic" panose="020B0502020202020204" pitchFamily="34" charset="0"/>
              <a:ea typeface="Geomanist Bold"/>
              <a:cs typeface="Geomanist Bold"/>
              <a:sym typeface="Geomanist Bold"/>
            </a:endParaRPr>
          </a:p>
        </p:txBody>
      </p:sp>
      <p:sp>
        <p:nvSpPr>
          <p:cNvPr id="14" name="Shape 5826">
            <a:extLst>
              <a:ext uri="{FF2B5EF4-FFF2-40B4-BE49-F238E27FC236}">
                <a16:creationId xmlns:a16="http://schemas.microsoft.com/office/drawing/2014/main" id="{F2AD0D3B-2CCC-486D-8875-47861351A29D}"/>
              </a:ext>
            </a:extLst>
          </p:cNvPr>
          <p:cNvSpPr/>
          <p:nvPr/>
        </p:nvSpPr>
        <p:spPr>
          <a:xfrm>
            <a:off x="0" y="4743844"/>
            <a:ext cx="9144000" cy="20433"/>
          </a:xfrm>
          <a:prstGeom prst="line">
            <a:avLst/>
          </a:prstGeom>
          <a:ln w="15875" cap="rnd">
            <a:solidFill>
              <a:srgbClr val="041B30"/>
            </a:solidFill>
            <a:custDash>
              <a:ds d="100000" sp="200000"/>
            </a:custDash>
          </a:ln>
        </p:spPr>
        <p:txBody>
          <a:bodyPr lIns="19051" tIns="19051" rIns="19051" bIns="19051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6182A9-C792-4DF5-9263-BDC75E574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7" y="4764278"/>
            <a:ext cx="1319631" cy="370354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2C36E8A3-A655-48F3-BE57-4522ED36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47" y="1131668"/>
            <a:ext cx="69262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LambSouvenir911.jpg">
            <a:extLst>
              <a:ext uri="{FF2B5EF4-FFF2-40B4-BE49-F238E27FC236}">
                <a16:creationId xmlns:a16="http://schemas.microsoft.com/office/drawing/2014/main" id="{9C469044-A13A-FF18-4C2E-CF7BEDEBD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r="14479"/>
          <a:stretch/>
        </p:blipFill>
        <p:spPr bwMode="auto">
          <a:xfrm>
            <a:off x="483480" y="311711"/>
            <a:ext cx="2867038" cy="3985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00D8-0C83-B7F9-2708-84F90ABAD9D0}"/>
              </a:ext>
            </a:extLst>
          </p:cNvPr>
          <p:cNvSpPr>
            <a:spLocks/>
          </p:cNvSpPr>
          <p:nvPr/>
        </p:nvSpPr>
        <p:spPr bwMode="auto">
          <a:xfrm>
            <a:off x="3642253" y="1349638"/>
            <a:ext cx="3329320" cy="14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latin typeface="Arial" panose="020B0604020202020204" pitchFamily="34" charset="0"/>
              </a:rPr>
              <a:t>Can you link this (and the images on the next two slides) to the first object you saw?</a:t>
            </a:r>
          </a:p>
        </p:txBody>
      </p:sp>
    </p:spTree>
    <p:extLst>
      <p:ext uri="{BB962C8B-B14F-4D97-AF65-F5344CB8AC3E}">
        <p14:creationId xmlns:p14="http://schemas.microsoft.com/office/powerpoint/2010/main" val="27563439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F5821-A585-98BD-9291-06524EEF4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925">
            <a:extLst>
              <a:ext uri="{FF2B5EF4-FFF2-40B4-BE49-F238E27FC236}">
                <a16:creationId xmlns:a16="http://schemas.microsoft.com/office/drawing/2014/main" id="{54D65CB4-4E6F-732B-0339-63D02429B2AA}"/>
              </a:ext>
            </a:extLst>
          </p:cNvPr>
          <p:cNvSpPr/>
          <p:nvPr/>
        </p:nvSpPr>
        <p:spPr>
          <a:xfrm>
            <a:off x="4722607" y="4764278"/>
            <a:ext cx="5757776" cy="60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1" tIns="19051" rIns="19051" bIns="19051">
            <a:spAutoFit/>
          </a:bodyPr>
          <a:lstStyle/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r>
              <a:rPr lang="en-US" sz="1600" dirty="0">
                <a:solidFill>
                  <a:srgbClr val="00668B"/>
                </a:solidFill>
                <a:latin typeface="Century Gothic" panose="020B0502020202020204" pitchFamily="34" charset="0"/>
                <a:ea typeface="Geomanist Bold"/>
                <a:cs typeface="Geomanist Bold"/>
                <a:sym typeface="Geomanist Bold"/>
              </a:rPr>
              <a:t>History | What made 9/11 so shocking?</a:t>
            </a:r>
          </a:p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endParaRPr lang="en-US" sz="1600" dirty="0">
              <a:solidFill>
                <a:srgbClr val="00668B"/>
              </a:solidFill>
              <a:latin typeface="Century Gothic" panose="020B0502020202020204" pitchFamily="34" charset="0"/>
              <a:ea typeface="Geomanist Bold"/>
              <a:cs typeface="Geomanist Bold"/>
              <a:sym typeface="Geomanist Bold"/>
            </a:endParaRPr>
          </a:p>
        </p:txBody>
      </p:sp>
      <p:sp>
        <p:nvSpPr>
          <p:cNvPr id="14" name="Shape 5826">
            <a:extLst>
              <a:ext uri="{FF2B5EF4-FFF2-40B4-BE49-F238E27FC236}">
                <a16:creationId xmlns:a16="http://schemas.microsoft.com/office/drawing/2014/main" id="{F02BC742-5132-1BD2-E10E-771D7DAF6FF4}"/>
              </a:ext>
            </a:extLst>
          </p:cNvPr>
          <p:cNvSpPr/>
          <p:nvPr/>
        </p:nvSpPr>
        <p:spPr>
          <a:xfrm>
            <a:off x="0" y="4743844"/>
            <a:ext cx="9144000" cy="20433"/>
          </a:xfrm>
          <a:prstGeom prst="line">
            <a:avLst/>
          </a:prstGeom>
          <a:ln w="15875" cap="rnd">
            <a:solidFill>
              <a:srgbClr val="041B30"/>
            </a:solidFill>
            <a:custDash>
              <a:ds d="100000" sp="200000"/>
            </a:custDash>
          </a:ln>
        </p:spPr>
        <p:txBody>
          <a:bodyPr lIns="19051" tIns="19051" rIns="19051" bIns="19051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BCF3C9-1AA7-A57C-EC3D-E774761FF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7" y="4764278"/>
            <a:ext cx="1319631" cy="37035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91ECA43-3F7C-B0AD-3AF9-313E6FAA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00" y="606920"/>
            <a:ext cx="7720012" cy="542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Firefighterhemet911.jpg">
            <a:extLst>
              <a:ext uri="{FF2B5EF4-FFF2-40B4-BE49-F238E27FC236}">
                <a16:creationId xmlns:a16="http://schemas.microsoft.com/office/drawing/2014/main" id="{DB88BD09-5CFA-FD2A-5A20-2DA788BFB2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/>
          <a:stretch/>
        </p:blipFill>
        <p:spPr bwMode="auto">
          <a:xfrm>
            <a:off x="1076088" y="281547"/>
            <a:ext cx="5904656" cy="426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501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925">
            <a:extLst>
              <a:ext uri="{FF2B5EF4-FFF2-40B4-BE49-F238E27FC236}">
                <a16:creationId xmlns:a16="http://schemas.microsoft.com/office/drawing/2014/main" id="{B4AFA009-EF4D-44D6-B060-39CB9F528A03}"/>
              </a:ext>
            </a:extLst>
          </p:cNvPr>
          <p:cNvSpPr/>
          <p:nvPr/>
        </p:nvSpPr>
        <p:spPr>
          <a:xfrm>
            <a:off x="4722607" y="4764278"/>
            <a:ext cx="5757776" cy="60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1" tIns="19051" rIns="19051" bIns="19051">
            <a:spAutoFit/>
          </a:bodyPr>
          <a:lstStyle/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r>
              <a:rPr lang="en-US" sz="1600" dirty="0">
                <a:solidFill>
                  <a:srgbClr val="00668B"/>
                </a:solidFill>
                <a:latin typeface="Century Gothic" panose="020B0502020202020204" pitchFamily="34" charset="0"/>
                <a:ea typeface="Geomanist Bold"/>
                <a:cs typeface="Geomanist Bold"/>
                <a:sym typeface="Geomanist Bold"/>
              </a:rPr>
              <a:t>History | What made 9/11 so shocking?</a:t>
            </a:r>
          </a:p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endParaRPr lang="en-US" sz="1600" dirty="0">
              <a:solidFill>
                <a:srgbClr val="00668B"/>
              </a:solidFill>
              <a:latin typeface="Century Gothic" panose="020B0502020202020204" pitchFamily="34" charset="0"/>
              <a:ea typeface="Geomanist Bold"/>
              <a:cs typeface="Geomanist Bold"/>
              <a:sym typeface="Geomanist Bold"/>
            </a:endParaRPr>
          </a:p>
        </p:txBody>
      </p:sp>
      <p:sp>
        <p:nvSpPr>
          <p:cNvPr id="14" name="Shape 5826">
            <a:extLst>
              <a:ext uri="{FF2B5EF4-FFF2-40B4-BE49-F238E27FC236}">
                <a16:creationId xmlns:a16="http://schemas.microsoft.com/office/drawing/2014/main" id="{F2AD0D3B-2CCC-486D-8875-47861351A29D}"/>
              </a:ext>
            </a:extLst>
          </p:cNvPr>
          <p:cNvSpPr/>
          <p:nvPr/>
        </p:nvSpPr>
        <p:spPr>
          <a:xfrm>
            <a:off x="0" y="4743844"/>
            <a:ext cx="9144000" cy="20433"/>
          </a:xfrm>
          <a:prstGeom prst="line">
            <a:avLst/>
          </a:prstGeom>
          <a:ln w="15875" cap="rnd">
            <a:solidFill>
              <a:srgbClr val="041B30"/>
            </a:solidFill>
            <a:custDash>
              <a:ds d="100000" sp="200000"/>
            </a:custDash>
          </a:ln>
        </p:spPr>
        <p:txBody>
          <a:bodyPr lIns="19051" tIns="19051" rIns="19051" bIns="19051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6182A9-C792-4DF5-9263-BDC75E574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7" y="4764278"/>
            <a:ext cx="1319631" cy="37035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EEF111B-25D7-4D28-8E40-D92BCD26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00" y="606920"/>
            <a:ext cx="7720012" cy="542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AircraftWindow911.jpg">
            <a:extLst>
              <a:ext uri="{FF2B5EF4-FFF2-40B4-BE49-F238E27FC236}">
                <a16:creationId xmlns:a16="http://schemas.microsoft.com/office/drawing/2014/main" id="{6E189FC2-B37C-0719-8F45-4A27D3F28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 bwMode="auto">
          <a:xfrm>
            <a:off x="692220" y="334171"/>
            <a:ext cx="5760640" cy="417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31511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B15C6-F11D-8505-74C8-40F45CD8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925">
            <a:extLst>
              <a:ext uri="{FF2B5EF4-FFF2-40B4-BE49-F238E27FC236}">
                <a16:creationId xmlns:a16="http://schemas.microsoft.com/office/drawing/2014/main" id="{C7635A26-924D-548C-78A8-7B10133B42EA}"/>
              </a:ext>
            </a:extLst>
          </p:cNvPr>
          <p:cNvSpPr/>
          <p:nvPr/>
        </p:nvSpPr>
        <p:spPr>
          <a:xfrm>
            <a:off x="4722607" y="4764278"/>
            <a:ext cx="5757776" cy="60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1" tIns="19051" rIns="19051" bIns="19051">
            <a:spAutoFit/>
          </a:bodyPr>
          <a:lstStyle/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r>
              <a:rPr lang="en-US" sz="1600" dirty="0">
                <a:solidFill>
                  <a:srgbClr val="00668B"/>
                </a:solidFill>
                <a:latin typeface="Century Gothic" panose="020B0502020202020204" pitchFamily="34" charset="0"/>
                <a:ea typeface="Geomanist Bold"/>
                <a:cs typeface="Geomanist Bold"/>
                <a:sym typeface="Geomanist Bold"/>
              </a:rPr>
              <a:t>History | What made 9/11 so shocking?</a:t>
            </a:r>
          </a:p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endParaRPr lang="en-US" sz="1600" dirty="0">
              <a:solidFill>
                <a:srgbClr val="00668B"/>
              </a:solidFill>
              <a:latin typeface="Century Gothic" panose="020B0502020202020204" pitchFamily="34" charset="0"/>
              <a:ea typeface="Geomanist Bold"/>
              <a:cs typeface="Geomanist Bold"/>
              <a:sym typeface="Geomanist Bold"/>
            </a:endParaRPr>
          </a:p>
        </p:txBody>
      </p:sp>
      <p:sp>
        <p:nvSpPr>
          <p:cNvPr id="14" name="Shape 5826">
            <a:extLst>
              <a:ext uri="{FF2B5EF4-FFF2-40B4-BE49-F238E27FC236}">
                <a16:creationId xmlns:a16="http://schemas.microsoft.com/office/drawing/2014/main" id="{D1483386-2E4F-3BBD-FF39-D61EF722ACE1}"/>
              </a:ext>
            </a:extLst>
          </p:cNvPr>
          <p:cNvSpPr/>
          <p:nvPr/>
        </p:nvSpPr>
        <p:spPr>
          <a:xfrm>
            <a:off x="0" y="4743844"/>
            <a:ext cx="9144000" cy="20433"/>
          </a:xfrm>
          <a:prstGeom prst="line">
            <a:avLst/>
          </a:prstGeom>
          <a:ln w="15875" cap="rnd">
            <a:solidFill>
              <a:srgbClr val="041B30"/>
            </a:solidFill>
            <a:custDash>
              <a:ds d="100000" sp="200000"/>
            </a:custDash>
          </a:ln>
        </p:spPr>
        <p:txBody>
          <a:bodyPr lIns="19051" tIns="19051" rIns="19051" bIns="19051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279D99-65A6-23CC-A90A-2A8EC41D5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7" y="4764278"/>
            <a:ext cx="1319631" cy="37035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D00F437-A6DC-E556-730B-835338CCD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00" y="606920"/>
            <a:ext cx="7720012" cy="542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911CafeReceipt.jpg">
            <a:extLst>
              <a:ext uri="{FF2B5EF4-FFF2-40B4-BE49-F238E27FC236}">
                <a16:creationId xmlns:a16="http://schemas.microsoft.com/office/drawing/2014/main" id="{95DDE653-2C3A-48D2-3F8D-698F5E5DE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r="19175"/>
          <a:stretch/>
        </p:blipFill>
        <p:spPr bwMode="auto">
          <a:xfrm>
            <a:off x="248056" y="183679"/>
            <a:ext cx="2817244" cy="458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6C3FDA-4B8C-533B-0391-AED2697DEC25}"/>
              </a:ext>
            </a:extLst>
          </p:cNvPr>
          <p:cNvSpPr>
            <a:spLocks/>
          </p:cNvSpPr>
          <p:nvPr/>
        </p:nvSpPr>
        <p:spPr bwMode="auto">
          <a:xfrm>
            <a:off x="3313356" y="200381"/>
            <a:ext cx="4285379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latin typeface="Arial" panose="020B0604020202020204" pitchFamily="34" charset="0"/>
              </a:rPr>
              <a:t>The object is a receipt from the cafeteria in the World Trade Center, run by the New York Port Authority.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latin typeface="Arial" panose="020B0604020202020204" pitchFamily="34" charset="0"/>
              </a:rPr>
              <a:t>The owner of the receipt is Peter Miller. Here is the story behind the object:</a:t>
            </a:r>
          </a:p>
          <a:p>
            <a:pPr eaLnBrk="1" hangingPunct="1">
              <a:spcBef>
                <a:spcPct val="20000"/>
              </a:spcBef>
            </a:pPr>
            <a:endParaRPr lang="en-US" altLang="en-US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“I had purchased my breakfast at the World Trade Center cafeteria on the 43rd floor minutes before the first plane hit. Later I found the receipt in my wallet and </a:t>
            </a:r>
            <a:r>
              <a:rPr lang="en-US" altLang="en-US" sz="1800" dirty="0" err="1">
                <a:latin typeface="Arial" panose="020B0604020202020204" pitchFamily="34" charset="0"/>
              </a:rPr>
              <a:t>realised</a:t>
            </a:r>
            <a:r>
              <a:rPr lang="en-US" altLang="en-US" sz="1800" dirty="0">
                <a:latin typeface="Arial" panose="020B0604020202020204" pitchFamily="34" charset="0"/>
              </a:rPr>
              <a:t> that during my evacuation everything I was wearing and all of the items in my wallet had gotten saturated both from my sweat and from the sprinklers…”</a:t>
            </a:r>
            <a:endParaRPr lang="en-US" altLang="en-US" sz="1000" b="1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1000" b="1" dirty="0"/>
              <a:t>Property of Peter Miller on loan to WTC Museum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469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F5935-EEAE-2F74-C330-E137233F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925">
            <a:extLst>
              <a:ext uri="{FF2B5EF4-FFF2-40B4-BE49-F238E27FC236}">
                <a16:creationId xmlns:a16="http://schemas.microsoft.com/office/drawing/2014/main" id="{D206F036-F4F1-7CB2-4403-042582700DAC}"/>
              </a:ext>
            </a:extLst>
          </p:cNvPr>
          <p:cNvSpPr/>
          <p:nvPr/>
        </p:nvSpPr>
        <p:spPr>
          <a:xfrm>
            <a:off x="4722607" y="4764278"/>
            <a:ext cx="5757776" cy="60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1" tIns="19051" rIns="19051" bIns="19051">
            <a:spAutoFit/>
          </a:bodyPr>
          <a:lstStyle/>
          <a:p>
            <a:pPr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r>
              <a:rPr lang="en-US" sz="1600" dirty="0">
                <a:solidFill>
                  <a:srgbClr val="00668B"/>
                </a:solidFill>
                <a:latin typeface="Century Gothic" panose="020B0502020202020204" pitchFamily="34" charset="0"/>
                <a:ea typeface="Geomanist Bold"/>
                <a:cs typeface="Geomanist Bold"/>
                <a:sym typeface="Geomanist Bold"/>
              </a:rPr>
              <a:t>Subject | Session title</a:t>
            </a:r>
          </a:p>
          <a:p>
            <a:pPr lvl="0">
              <a:lnSpc>
                <a:spcPct val="120000"/>
              </a:lnSpc>
              <a:defRPr sz="3000">
                <a:solidFill>
                  <a:srgbClr val="FFFFFF"/>
                </a:solidFill>
                <a:latin typeface="Geomanist Regular"/>
                <a:ea typeface="Geomanist Regular"/>
                <a:cs typeface="Geomanist Regular"/>
                <a:sym typeface="Geomanist Regular"/>
              </a:defRPr>
            </a:pPr>
            <a:endParaRPr lang="en-US" sz="1600" dirty="0">
              <a:solidFill>
                <a:srgbClr val="00668B"/>
              </a:solidFill>
              <a:latin typeface="Century Gothic" panose="020B0502020202020204" pitchFamily="34" charset="0"/>
              <a:ea typeface="Geomanist Bold"/>
              <a:cs typeface="Geomanist Bold"/>
              <a:sym typeface="Geomanist Bold"/>
            </a:endParaRPr>
          </a:p>
        </p:txBody>
      </p:sp>
      <p:sp>
        <p:nvSpPr>
          <p:cNvPr id="14" name="Shape 5826">
            <a:extLst>
              <a:ext uri="{FF2B5EF4-FFF2-40B4-BE49-F238E27FC236}">
                <a16:creationId xmlns:a16="http://schemas.microsoft.com/office/drawing/2014/main" id="{92D68277-85CE-EF58-EA74-DFD1468F2AB2}"/>
              </a:ext>
            </a:extLst>
          </p:cNvPr>
          <p:cNvSpPr/>
          <p:nvPr/>
        </p:nvSpPr>
        <p:spPr>
          <a:xfrm>
            <a:off x="0" y="4743844"/>
            <a:ext cx="9144000" cy="20433"/>
          </a:xfrm>
          <a:prstGeom prst="line">
            <a:avLst/>
          </a:prstGeom>
          <a:ln w="15875" cap="rnd">
            <a:solidFill>
              <a:srgbClr val="041B30"/>
            </a:solidFill>
            <a:custDash>
              <a:ds d="100000" sp="200000"/>
            </a:custDash>
          </a:ln>
        </p:spPr>
        <p:txBody>
          <a:bodyPr lIns="19051" tIns="19051" rIns="19051" bIns="19051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A3EBE0-5951-4C80-48EE-E4C56C4E3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7" y="4764278"/>
            <a:ext cx="1319631" cy="37035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96F8380-186F-D6A1-D74C-BAFCC2EEB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00" y="606920"/>
            <a:ext cx="7720012" cy="542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09291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CE 911" id="{F3A07E7A-AF64-4774-9E7E-B6392A88406C}" vid="{E7B69FA7-E986-4CE0-95B2-53BE1873D9FF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SINCE 911</Template>
  <TotalTime>6</TotalTime>
  <Words>235</Words>
  <Application>Microsoft Office PowerPoint</Application>
  <PresentationFormat>On-screen Show (16:9)</PresentationFormat>
  <Paragraphs>21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Bold</vt:lpstr>
      <vt:lpstr>Century Gothic</vt:lpstr>
      <vt:lpstr>Geomanist Bold</vt:lpstr>
      <vt:lpstr>Geomanist Regular</vt:lpstr>
      <vt:lpstr>Helvetica Light</vt:lpstr>
      <vt:lpstr>Helvetica Neue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 Richards</dc:creator>
  <cp:lastModifiedBy>Yvonne Richards</cp:lastModifiedBy>
  <cp:revision>1</cp:revision>
  <dcterms:created xsi:type="dcterms:W3CDTF">2025-03-24T17:30:12Z</dcterms:created>
  <dcterms:modified xsi:type="dcterms:W3CDTF">2025-03-24T17:38:00Z</dcterms:modified>
</cp:coreProperties>
</file>